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25" r:id="rId5"/>
    <p:sldId id="319" r:id="rId6"/>
    <p:sldId id="345" r:id="rId7"/>
    <p:sldId id="331" r:id="rId8"/>
    <p:sldId id="332" r:id="rId9"/>
    <p:sldId id="333" r:id="rId10"/>
    <p:sldId id="334" r:id="rId11"/>
    <p:sldId id="335" r:id="rId12"/>
    <p:sldId id="336" r:id="rId13"/>
    <p:sldId id="343" r:id="rId14"/>
    <p:sldId id="347" r:id="rId15"/>
    <p:sldId id="337" r:id="rId16"/>
    <p:sldId id="340" r:id="rId17"/>
    <p:sldId id="341" r:id="rId18"/>
    <p:sldId id="329" r:id="rId19"/>
  </p:sldIdLst>
  <p:sldSz cx="24384000" cy="13716000"/>
  <p:notesSz cx="6724650" cy="97742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39161"/>
    <a:srgbClr val="5E5E5E"/>
    <a:srgbClr val="A79563"/>
    <a:srgbClr val="004D44"/>
    <a:srgbClr val="B3B6A7"/>
    <a:srgbClr val="005850"/>
    <a:srgbClr val="00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86364" autoAdjust="0"/>
  </p:normalViewPr>
  <p:slideViewPr>
    <p:cSldViewPr snapToGrid="0" snapToObjects="1" showGuides="1">
      <p:cViewPr varScale="1">
        <p:scale>
          <a:sx n="29" d="100"/>
          <a:sy n="29" d="100"/>
        </p:scale>
        <p:origin x="1152" y="5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7" d="100"/>
          <a:sy n="87" d="100"/>
        </p:scale>
        <p:origin x="39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59366754617414E-3"/>
          <c:y val="0"/>
          <c:w val="0.98548812664907648"/>
          <c:h val="0.90678727985519558"/>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Sheet1!$B$3:$B$7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163</c:v>
                </c:pt>
                <c:pt idx="1">
                  <c:v>596</c:v>
                </c:pt>
                <c:pt idx="2">
                  <c:v>818</c:v>
                </c:pt>
                <c:pt idx="3">
                  <c:v>674</c:v>
                </c:pt>
                <c:pt idx="4">
                  <c:v>955</c:v>
                </c:pt>
              </c:numCache>
            </c:numRef>
          </c:val>
          <c:extLst>
            <c:ext xmlns:c16="http://schemas.microsoft.com/office/drawing/2014/chart" uri="{C3380CC4-5D6E-409C-BE32-E72D297353CC}">
              <c16:uniqueId val="{00000000-D93A-4FFC-84D8-6E55E493FB46}"/>
            </c:ext>
          </c:extLst>
        </c:ser>
        <c:dLbls>
          <c:showLegendKey val="0"/>
          <c:showVal val="0"/>
          <c:showCatName val="0"/>
          <c:showSerName val="0"/>
          <c:showPercent val="0"/>
          <c:showBubbleSize val="0"/>
        </c:dLbls>
        <c:gapWidth val="50"/>
        <c:overlap val="-27"/>
        <c:axId val="772743216"/>
        <c:axId val="772742888"/>
      </c:barChart>
      <c:catAx>
        <c:axId val="772743216"/>
        <c:scaling>
          <c:orientation val="minMax"/>
        </c:scaling>
        <c:delete val="0"/>
        <c:axPos val="b"/>
        <c:numFmt formatCode="General" sourceLinked="1"/>
        <c:majorTickMark val="out"/>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defRPr sz="3600" b="0" i="0" u="none" strike="noStrike" kern="1200" baseline="0">
                <a:solidFill>
                  <a:srgbClr val="5E5E5E"/>
                </a:solidFill>
                <a:latin typeface="Lato" panose="020F0502020204030203" pitchFamily="34" charset="0"/>
                <a:ea typeface="Lato" panose="020F0502020204030203" pitchFamily="34" charset="0"/>
                <a:cs typeface="Lato" panose="020F0502020204030203" pitchFamily="34" charset="0"/>
              </a:defRPr>
            </a:pPr>
            <a:endParaRPr lang="en-US"/>
          </a:p>
        </c:txPr>
        <c:crossAx val="772742888"/>
        <c:crosses val="autoZero"/>
        <c:auto val="1"/>
        <c:lblAlgn val="ctr"/>
        <c:lblOffset val="100"/>
        <c:noMultiLvlLbl val="0"/>
      </c:catAx>
      <c:valAx>
        <c:axId val="772742888"/>
        <c:scaling>
          <c:orientation val="minMax"/>
        </c:scaling>
        <c:delete val="1"/>
        <c:axPos val="l"/>
        <c:numFmt formatCode="General" sourceLinked="1"/>
        <c:majorTickMark val="none"/>
        <c:minorTickMark val="none"/>
        <c:tickLblPos val="nextTo"/>
        <c:crossAx val="772743216"/>
        <c:crosses val="autoZero"/>
        <c:crossBetween val="between"/>
      </c:valAx>
      <c:spPr>
        <a:noFill/>
        <a:ln>
          <a:noFill/>
        </a:ln>
        <a:effectLst/>
      </c:spPr>
    </c:plotArea>
    <c:plotVisOnly val="1"/>
    <c:dispBlanksAs val="gap"/>
    <c:showDLblsOverMax val="0"/>
  </c:chart>
  <c:spPr>
    <a:noFill/>
    <a:ln>
      <a:noFill/>
    </a:ln>
    <a:effectLst/>
  </c:spPr>
  <c:txPr>
    <a:bodyPr/>
    <a:lstStyle/>
    <a:p>
      <a:pPr>
        <a:defRPr sz="3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90410"/>
          </a:xfrm>
          <a:prstGeom prst="rect">
            <a:avLst/>
          </a:prstGeom>
        </p:spPr>
        <p:txBody>
          <a:bodyPr vert="horz" lIns="90260" tIns="45129" rIns="90260" bIns="45129" rtlCol="0"/>
          <a:lstStyle>
            <a:lvl1pPr algn="l">
              <a:defRPr sz="1200"/>
            </a:lvl1pPr>
          </a:lstStyle>
          <a:p>
            <a:endParaRPr lang="en-US"/>
          </a:p>
        </p:txBody>
      </p:sp>
      <p:sp>
        <p:nvSpPr>
          <p:cNvPr id="3" name="Date Placeholder 2"/>
          <p:cNvSpPr>
            <a:spLocks noGrp="1"/>
          </p:cNvSpPr>
          <p:nvPr>
            <p:ph type="dt" sz="quarter" idx="1"/>
          </p:nvPr>
        </p:nvSpPr>
        <p:spPr>
          <a:xfrm>
            <a:off x="3809081" y="0"/>
            <a:ext cx="2914015" cy="490410"/>
          </a:xfrm>
          <a:prstGeom prst="rect">
            <a:avLst/>
          </a:prstGeom>
        </p:spPr>
        <p:txBody>
          <a:bodyPr vert="horz" lIns="90260" tIns="45129" rIns="90260" bIns="45129" rtlCol="0"/>
          <a:lstStyle>
            <a:lvl1pPr algn="r">
              <a:defRPr sz="1200"/>
            </a:lvl1pPr>
          </a:lstStyle>
          <a:p>
            <a:fld id="{E7EB542B-0C3F-884C-A453-F60046BBBBE8}" type="datetimeFigureOut">
              <a:rPr lang="en-US" smtClean="0"/>
              <a:t>5/26/2020</a:t>
            </a:fld>
            <a:endParaRPr lang="en-US"/>
          </a:p>
        </p:txBody>
      </p:sp>
      <p:sp>
        <p:nvSpPr>
          <p:cNvPr id="4" name="Footer Placeholder 3"/>
          <p:cNvSpPr>
            <a:spLocks noGrp="1"/>
          </p:cNvSpPr>
          <p:nvPr>
            <p:ph type="ftr" sz="quarter" idx="2"/>
          </p:nvPr>
        </p:nvSpPr>
        <p:spPr>
          <a:xfrm>
            <a:off x="1" y="9283833"/>
            <a:ext cx="2914015" cy="490409"/>
          </a:xfrm>
          <a:prstGeom prst="rect">
            <a:avLst/>
          </a:prstGeom>
        </p:spPr>
        <p:txBody>
          <a:bodyPr vert="horz" lIns="90260" tIns="45129" rIns="90260" bIns="45129" rtlCol="0" anchor="b"/>
          <a:lstStyle>
            <a:lvl1pPr algn="l">
              <a:defRPr sz="1200"/>
            </a:lvl1pPr>
          </a:lstStyle>
          <a:p>
            <a:endParaRPr lang="en-US"/>
          </a:p>
        </p:txBody>
      </p:sp>
      <p:sp>
        <p:nvSpPr>
          <p:cNvPr id="5" name="Slide Number Placeholder 4"/>
          <p:cNvSpPr>
            <a:spLocks noGrp="1"/>
          </p:cNvSpPr>
          <p:nvPr>
            <p:ph type="sldNum" sz="quarter" idx="3"/>
          </p:nvPr>
        </p:nvSpPr>
        <p:spPr>
          <a:xfrm>
            <a:off x="3809081" y="9283833"/>
            <a:ext cx="2914015" cy="490409"/>
          </a:xfrm>
          <a:prstGeom prst="rect">
            <a:avLst/>
          </a:prstGeom>
        </p:spPr>
        <p:txBody>
          <a:bodyPr vert="horz" lIns="90260" tIns="45129" rIns="90260" bIns="45129" rtlCol="0" anchor="b"/>
          <a:lstStyle>
            <a:lvl1pPr algn="r">
              <a:defRPr sz="1200"/>
            </a:lvl1pPr>
          </a:lstStyle>
          <a:p>
            <a:fld id="{D11752D7-37D8-FD47-A307-243E37317A80}" type="slidenum">
              <a:rPr lang="en-US" smtClean="0"/>
              <a:t>‹#›</a:t>
            </a:fld>
            <a:endParaRPr lang="en-US"/>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04775" y="733425"/>
            <a:ext cx="6515100" cy="3665538"/>
          </a:xfrm>
          <a:prstGeom prst="rect">
            <a:avLst/>
          </a:prstGeom>
        </p:spPr>
        <p:txBody>
          <a:bodyPr lIns="90260" tIns="45129" rIns="90260" bIns="45129"/>
          <a:lstStyle/>
          <a:p>
            <a:endParaRPr/>
          </a:p>
        </p:txBody>
      </p:sp>
      <p:sp>
        <p:nvSpPr>
          <p:cNvPr id="103" name="Shape 103"/>
          <p:cNvSpPr>
            <a:spLocks noGrp="1"/>
          </p:cNvSpPr>
          <p:nvPr>
            <p:ph type="body" sz="quarter" idx="1"/>
          </p:nvPr>
        </p:nvSpPr>
        <p:spPr>
          <a:xfrm>
            <a:off x="896622" y="4642765"/>
            <a:ext cx="4931410" cy="4398407"/>
          </a:xfrm>
          <a:prstGeom prst="rect">
            <a:avLst/>
          </a:prstGeom>
        </p:spPr>
        <p:txBody>
          <a:bodyPr lIns="90260" tIns="45129" rIns="90260" bIns="45129"/>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pPr marL="338475" indent="-338475">
              <a:buFont typeface="Arial" panose="020B0604020202020204" pitchFamily="34" charset="0"/>
              <a:buChar char="•"/>
            </a:pPr>
            <a:endParaRPr lang="en-US" dirty="0"/>
          </a:p>
        </p:txBody>
      </p:sp>
    </p:spTree>
    <p:extLst>
      <p:ext uri="{BB962C8B-B14F-4D97-AF65-F5344CB8AC3E}">
        <p14:creationId xmlns:p14="http://schemas.microsoft.com/office/powerpoint/2010/main" val="14541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46170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33152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58670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9421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228533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06131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407597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1341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i="1" dirty="0">
                <a:latin typeface="Arial" panose="020B0604020202020204" pitchFamily="34" charset="0"/>
                <a:cs typeface="Arial" panose="020B0604020202020204" pitchFamily="34" charset="0"/>
              </a:rPr>
              <a:t>From 2015 to 2019, 3,206 people arrived under the various strands of the IRPP, being:</a:t>
            </a:r>
          </a:p>
          <a:p>
            <a:pPr marL="326095" lvl="1" indent="-326095">
              <a:buFont typeface="Arial" panose="020B0604020202020204" pitchFamily="34" charset="0"/>
              <a:buChar char="•"/>
            </a:pPr>
            <a:r>
              <a:rPr lang="en-IE" sz="1300" dirty="0">
                <a:latin typeface="Arial" panose="020B0604020202020204" pitchFamily="34" charset="0"/>
                <a:cs typeface="Arial" panose="020B0604020202020204" pitchFamily="34" charset="0"/>
              </a:rPr>
              <a:t>1,022 Relocation (now concluded)</a:t>
            </a:r>
          </a:p>
          <a:p>
            <a:pPr marL="326095" lvl="4" indent="-326095">
              <a:buFont typeface="Arial" panose="020B0604020202020204" pitchFamily="34" charset="0"/>
              <a:buChar char="•"/>
            </a:pPr>
            <a:r>
              <a:rPr lang="en-IE" sz="1300" dirty="0">
                <a:latin typeface="Arial" panose="020B0604020202020204" pitchFamily="34" charset="0"/>
                <a:cs typeface="Arial" panose="020B0604020202020204" pitchFamily="34" charset="0"/>
              </a:rPr>
              <a:t>1,913 Resettlement (almost one third of 2019’s arrivals were welcomed in the month of December 2019)</a:t>
            </a:r>
          </a:p>
          <a:p>
            <a:pPr marL="326095" lvl="4" indent="-326095">
              <a:buFont typeface="Arial" panose="020B0604020202020204" pitchFamily="34" charset="0"/>
              <a:buChar char="•"/>
            </a:pPr>
            <a:r>
              <a:rPr lang="en-IE" sz="1300" dirty="0">
                <a:latin typeface="Arial" panose="020B0604020202020204" pitchFamily="34" charset="0"/>
                <a:cs typeface="Arial" panose="020B0604020202020204" pitchFamily="34" charset="0"/>
              </a:rPr>
              <a:t>41 Calais Special Project</a:t>
            </a:r>
          </a:p>
          <a:p>
            <a:pPr marL="326095" lvl="4" indent="-326095">
              <a:buFont typeface="Arial" panose="020B0604020202020204" pitchFamily="34" charset="0"/>
              <a:buChar char="•"/>
            </a:pPr>
            <a:r>
              <a:rPr lang="en-IE" sz="1300" dirty="0">
                <a:latin typeface="Arial" panose="020B0604020202020204" pitchFamily="34" charset="0"/>
                <a:cs typeface="Arial" panose="020B0604020202020204" pitchFamily="34" charset="0"/>
              </a:rPr>
              <a:t>71 Search and Rescue Missions</a:t>
            </a:r>
          </a:p>
          <a:p>
            <a:pPr marL="326095" lvl="4" indent="-326095">
              <a:buFont typeface="Arial" panose="020B0604020202020204" pitchFamily="34" charset="0"/>
              <a:buChar char="•"/>
            </a:pPr>
            <a:r>
              <a:rPr lang="en-IE" sz="1300" dirty="0">
                <a:latin typeface="Arial" panose="020B0604020202020204" pitchFamily="34" charset="0"/>
                <a:cs typeface="Arial" panose="020B0604020202020204" pitchFamily="34" charset="0"/>
              </a:rPr>
              <a:t>159 IHAP</a:t>
            </a:r>
          </a:p>
        </p:txBody>
      </p:sp>
    </p:spTree>
    <p:extLst>
      <p:ext uri="{BB962C8B-B14F-4D97-AF65-F5344CB8AC3E}">
        <p14:creationId xmlns:p14="http://schemas.microsoft.com/office/powerpoint/2010/main" val="289162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latin typeface="Arial" panose="020B0604020202020204" pitchFamily="34" charset="0"/>
                <a:cs typeface="Arial" panose="020B0604020202020204" pitchFamily="34" charset="0"/>
              </a:rPr>
              <a:t>Currently IRPP beneficiaries spend an average of 6 months in an EROC before moving to the community</a:t>
            </a:r>
          </a:p>
        </p:txBody>
      </p:sp>
    </p:spTree>
    <p:extLst>
      <p:ext uri="{BB962C8B-B14F-4D97-AF65-F5344CB8AC3E}">
        <p14:creationId xmlns:p14="http://schemas.microsoft.com/office/powerpoint/2010/main" val="405729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6095" indent="-326095">
              <a:buFont typeface="Arial" panose="020B0604020202020204" pitchFamily="34" charset="0"/>
              <a:buChar char="•"/>
            </a:pPr>
            <a:r>
              <a:rPr lang="en-IE" sz="1200" dirty="0">
                <a:latin typeface="Arial" panose="020B0604020202020204" pitchFamily="34" charset="0"/>
                <a:cs typeface="Arial" panose="020B0604020202020204" pitchFamily="34" charset="0"/>
              </a:rPr>
              <a:t>This slide gives a snapshot of the demographics of the 415 programme refugees resettled from Lebanon and Jordan since the last Taskforce</a:t>
            </a:r>
          </a:p>
        </p:txBody>
      </p:sp>
    </p:spTree>
    <p:extLst>
      <p:ext uri="{BB962C8B-B14F-4D97-AF65-F5344CB8AC3E}">
        <p14:creationId xmlns:p14="http://schemas.microsoft.com/office/powerpoint/2010/main" val="238310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20873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GB"/>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235700"/>
            <a:ext cx="0" cy="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12400" y="6235700"/>
            <a:ext cx="0" cy="0"/>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4630" y="1062788"/>
            <a:ext cx="8566307" cy="309960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GB"/>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GB"/>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GB"/>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Rialtas na hÉireann | Government of Ireland"/>
          <p:cNvSpPr txBox="1"/>
          <p:nvPr userDrawn="1"/>
        </p:nvSpPr>
        <p:spPr>
          <a:xfrm>
            <a:off x="1441447" y="12611805"/>
            <a:ext cx="9125896"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Dlí</a:t>
            </a:r>
            <a:r>
              <a:rPr lang="en-GB" b="1" dirty="0">
                <a:latin typeface="+mn-lt"/>
              </a:rPr>
              <a:t> </a:t>
            </a:r>
            <a:r>
              <a:rPr lang="en-GB" b="1" dirty="0" err="1">
                <a:latin typeface="+mn-lt"/>
              </a:rPr>
              <a:t>agus</a:t>
            </a:r>
            <a:r>
              <a:rPr lang="en-GB" b="1" dirty="0">
                <a:latin typeface="+mn-lt"/>
              </a:rPr>
              <a:t> </a:t>
            </a:r>
            <a:r>
              <a:rPr lang="en-GB" b="1" dirty="0" err="1">
                <a:latin typeface="+mn-lt"/>
              </a:rPr>
              <a:t>Cirt</a:t>
            </a:r>
            <a:r>
              <a:rPr lang="en-GB" b="1" baseline="0" dirty="0">
                <a:latin typeface="+mn-lt"/>
              </a:rPr>
              <a:t> </a:t>
            </a:r>
            <a:r>
              <a:rPr lang="en-GB" b="1" dirty="0" err="1">
                <a:latin typeface="+mn-lt"/>
              </a:rPr>
              <a:t>agus</a:t>
            </a:r>
            <a:r>
              <a:rPr lang="en-GB" b="1" dirty="0">
                <a:latin typeface="+mn-lt"/>
              </a:rPr>
              <a:t> </a:t>
            </a:r>
            <a:r>
              <a:rPr lang="en-GB" b="1" dirty="0" err="1">
                <a:latin typeface="+mn-lt"/>
              </a:rPr>
              <a:t>Comhionannais</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Justice</a:t>
            </a:r>
            <a:r>
              <a:rPr lang="en-GB" baseline="0" dirty="0">
                <a:latin typeface="+mn-lt"/>
              </a:rPr>
              <a:t> </a:t>
            </a:r>
            <a:r>
              <a:rPr lang="en-GB" dirty="0">
                <a:latin typeface="+mn-lt"/>
              </a:rPr>
              <a:t>and Equality</a:t>
            </a:r>
            <a:endParaRPr dirty="0">
              <a:latin typeface="+mn-lt"/>
            </a:endParaRPr>
          </a:p>
        </p:txBody>
      </p:sp>
    </p:spTree>
    <p:extLst>
      <p:ext uri="{BB962C8B-B14F-4D97-AF65-F5344CB8AC3E}">
        <p14:creationId xmlns:p14="http://schemas.microsoft.com/office/powerpoint/2010/main" val="6597409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373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595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3"/>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GB"/>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4630" y="1062788"/>
            <a:ext cx="8562452" cy="3099600"/>
          </a:xfrm>
          <a:prstGeom prst="rect">
            <a:avLst/>
          </a:prstGeom>
        </p:spPr>
      </p:pic>
    </p:spTree>
    <p:extLst>
      <p:ext uri="{BB962C8B-B14F-4D97-AF65-F5344CB8AC3E}">
        <p14:creationId xmlns:p14="http://schemas.microsoft.com/office/powerpoint/2010/main" val="5214825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GB"/>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9" name="Rialtas na hÉireann | Government of Ireland"/>
          <p:cNvSpPr txBox="1"/>
          <p:nvPr userDrawn="1"/>
        </p:nvSpPr>
        <p:spPr>
          <a:xfrm>
            <a:off x="5923850" y="12611805"/>
            <a:ext cx="87155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GB" b="1" dirty="0">
                <a:solidFill>
                  <a:schemeClr val="bg1">
                    <a:alpha val="45000"/>
                  </a:schemeClr>
                </a:solidFill>
                <a:latin typeface="+mn-lt"/>
              </a:rPr>
              <a:t>An </a:t>
            </a:r>
            <a:r>
              <a:rPr lang="en-GB" b="1" dirty="0" err="1">
                <a:solidFill>
                  <a:schemeClr val="bg1">
                    <a:alpha val="45000"/>
                  </a:schemeClr>
                </a:solidFill>
                <a:latin typeface="+mn-lt"/>
              </a:rPr>
              <a:t>Roinn</a:t>
            </a:r>
            <a:r>
              <a:rPr lang="en-GB" b="1" dirty="0">
                <a:solidFill>
                  <a:schemeClr val="bg1">
                    <a:alpha val="45000"/>
                  </a:schemeClr>
                </a:solidFill>
                <a:latin typeface="+mn-lt"/>
              </a:rPr>
              <a:t> </a:t>
            </a:r>
            <a:r>
              <a:rPr lang="en-GB" b="1" dirty="0" err="1">
                <a:solidFill>
                  <a:schemeClr val="bg1">
                    <a:alpha val="45000"/>
                  </a:schemeClr>
                </a:solidFill>
                <a:latin typeface="+mn-lt"/>
              </a:rPr>
              <a:t>Dlí</a:t>
            </a:r>
            <a:r>
              <a:rPr lang="en-GB" b="1"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Cirt</a:t>
            </a:r>
            <a:r>
              <a:rPr lang="en-GB" b="1" baseline="0"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Comhionannais</a:t>
            </a:r>
            <a:r>
              <a:rPr lang="en-GB" b="1" dirty="0">
                <a:solidFill>
                  <a:schemeClr val="bg1">
                    <a:alpha val="45000"/>
                  </a:schemeClr>
                </a:solidFill>
                <a:latin typeface="+mn-lt"/>
              </a:rPr>
              <a:t> </a:t>
            </a:r>
            <a:r>
              <a:rPr lang="en-GB" dirty="0">
                <a:solidFill>
                  <a:schemeClr val="bg1">
                    <a:alpha val="45000"/>
                  </a:schemeClr>
                </a:solidFill>
                <a:latin typeface="+mn-lt"/>
              </a:rPr>
              <a:t>|</a:t>
            </a:r>
            <a:r>
              <a:rPr lang="en-GB" baseline="0" dirty="0">
                <a:solidFill>
                  <a:schemeClr val="bg1">
                    <a:alpha val="45000"/>
                  </a:schemeClr>
                </a:solidFill>
                <a:latin typeface="+mn-lt"/>
              </a:rPr>
              <a:t> </a:t>
            </a:r>
            <a:r>
              <a:rPr lang="en-GB" dirty="0">
                <a:solidFill>
                  <a:schemeClr val="bg1">
                    <a:alpha val="45000"/>
                  </a:schemeClr>
                </a:solidFill>
                <a:latin typeface="+mn-lt"/>
              </a:rPr>
              <a:t>Department of</a:t>
            </a:r>
            <a:r>
              <a:rPr lang="en-GB" baseline="0" dirty="0">
                <a:solidFill>
                  <a:schemeClr val="bg1">
                    <a:alpha val="45000"/>
                  </a:schemeClr>
                </a:solidFill>
                <a:latin typeface="+mn-lt"/>
              </a:rPr>
              <a:t> </a:t>
            </a:r>
            <a:r>
              <a:rPr lang="en-GB" dirty="0">
                <a:solidFill>
                  <a:schemeClr val="bg1">
                    <a:alpha val="45000"/>
                  </a:schemeClr>
                </a:solidFill>
                <a:latin typeface="+mn-lt"/>
              </a:rPr>
              <a:t>Justice</a:t>
            </a:r>
            <a:r>
              <a:rPr lang="en-GB" baseline="0" dirty="0">
                <a:solidFill>
                  <a:schemeClr val="bg1">
                    <a:alpha val="45000"/>
                  </a:schemeClr>
                </a:solidFill>
                <a:latin typeface="+mn-lt"/>
              </a:rPr>
              <a:t> </a:t>
            </a:r>
            <a:r>
              <a:rPr lang="en-GB" dirty="0">
                <a:solidFill>
                  <a:schemeClr val="bg1">
                    <a:alpha val="45000"/>
                  </a:schemeClr>
                </a:solidFill>
                <a:latin typeface="+mn-lt"/>
              </a:rPr>
              <a:t>and Equality</a:t>
            </a:r>
            <a:endParaRPr dirty="0">
              <a:solidFill>
                <a:schemeClr val="bg1">
                  <a:alpha val="45000"/>
                </a:schemeClr>
              </a:solidFill>
              <a:latin typeface="+mn-lt"/>
            </a:endParaRPr>
          </a:p>
        </p:txBody>
      </p:sp>
    </p:spTree>
    <p:extLst>
      <p:ext uri="{BB962C8B-B14F-4D97-AF65-F5344CB8AC3E}">
        <p14:creationId xmlns:p14="http://schemas.microsoft.com/office/powerpoint/2010/main" val="4105203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GB"/>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9" name="Rialtas na hÉireann | Government of Ireland"/>
          <p:cNvSpPr txBox="1"/>
          <p:nvPr userDrawn="1"/>
        </p:nvSpPr>
        <p:spPr>
          <a:xfrm>
            <a:off x="5923850" y="12611805"/>
            <a:ext cx="87155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GB" b="1" dirty="0">
                <a:latin typeface="+mn-lt"/>
              </a:rPr>
              <a:t>An </a:t>
            </a:r>
            <a:r>
              <a:rPr lang="en-GB" b="1" dirty="0" err="1">
                <a:latin typeface="+mn-lt"/>
              </a:rPr>
              <a:t>Roinn</a:t>
            </a:r>
            <a:r>
              <a:rPr lang="en-GB" b="1" dirty="0">
                <a:latin typeface="+mn-lt"/>
              </a:rPr>
              <a:t> </a:t>
            </a:r>
            <a:r>
              <a:rPr lang="en-GB" b="1" dirty="0" err="1">
                <a:latin typeface="+mn-lt"/>
              </a:rPr>
              <a:t>Dlí</a:t>
            </a:r>
            <a:r>
              <a:rPr lang="en-GB" b="1" dirty="0">
                <a:latin typeface="+mn-lt"/>
              </a:rPr>
              <a:t> </a:t>
            </a:r>
            <a:r>
              <a:rPr lang="en-GB" b="1" dirty="0" err="1">
                <a:latin typeface="+mn-lt"/>
              </a:rPr>
              <a:t>agus</a:t>
            </a:r>
            <a:r>
              <a:rPr lang="en-GB" b="1" dirty="0">
                <a:latin typeface="+mn-lt"/>
              </a:rPr>
              <a:t> </a:t>
            </a:r>
            <a:r>
              <a:rPr lang="en-GB" b="1" dirty="0" err="1">
                <a:latin typeface="+mn-lt"/>
              </a:rPr>
              <a:t>Cirt</a:t>
            </a:r>
            <a:r>
              <a:rPr lang="en-GB" b="1" baseline="0" dirty="0">
                <a:latin typeface="+mn-lt"/>
              </a:rPr>
              <a:t> </a:t>
            </a:r>
            <a:r>
              <a:rPr lang="en-GB" b="1" dirty="0" err="1">
                <a:latin typeface="+mn-lt"/>
              </a:rPr>
              <a:t>agus</a:t>
            </a:r>
            <a:r>
              <a:rPr lang="en-GB" b="1" dirty="0">
                <a:latin typeface="+mn-lt"/>
              </a:rPr>
              <a:t> </a:t>
            </a:r>
            <a:r>
              <a:rPr lang="en-GB" b="1" dirty="0" err="1">
                <a:latin typeface="+mn-lt"/>
              </a:rPr>
              <a:t>Comhionannais</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Justice</a:t>
            </a:r>
            <a:r>
              <a:rPr lang="en-GB" baseline="0" dirty="0">
                <a:latin typeface="+mn-lt"/>
              </a:rPr>
              <a:t> </a:t>
            </a:r>
            <a:r>
              <a:rPr lang="en-GB" dirty="0">
                <a:latin typeface="+mn-lt"/>
              </a:rPr>
              <a:t>and Equality</a:t>
            </a:r>
            <a:endParaRPr dirty="0">
              <a:latin typeface="+mn-lt"/>
            </a:endParaRPr>
          </a:p>
        </p:txBody>
      </p:sp>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sp>
        <p:nvSpPr>
          <p:cNvPr id="17" name="Rialtas na hÉireann | Government of Ireland"/>
          <p:cNvSpPr txBox="1"/>
          <p:nvPr userDrawn="1"/>
        </p:nvSpPr>
        <p:spPr>
          <a:xfrm>
            <a:off x="1441447" y="12611805"/>
            <a:ext cx="9125896"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pPr/>
              <a:t>‹#›</a:t>
            </a:fld>
            <a:r>
              <a:rPr lang="en-GB" b="1" dirty="0">
                <a:solidFill>
                  <a:schemeClr val="bg1">
                    <a:alpha val="45000"/>
                  </a:schemeClr>
                </a:solidFill>
                <a:latin typeface="+mn-lt"/>
              </a:rPr>
              <a:t>  An </a:t>
            </a:r>
            <a:r>
              <a:rPr lang="en-GB" b="1" dirty="0" err="1">
                <a:solidFill>
                  <a:schemeClr val="bg1">
                    <a:alpha val="45000"/>
                  </a:schemeClr>
                </a:solidFill>
                <a:latin typeface="+mn-lt"/>
              </a:rPr>
              <a:t>Roinn</a:t>
            </a:r>
            <a:r>
              <a:rPr lang="en-GB" b="1" dirty="0">
                <a:solidFill>
                  <a:schemeClr val="bg1">
                    <a:alpha val="45000"/>
                  </a:schemeClr>
                </a:solidFill>
                <a:latin typeface="+mn-lt"/>
              </a:rPr>
              <a:t> </a:t>
            </a:r>
            <a:r>
              <a:rPr lang="en-GB" b="1" dirty="0" err="1">
                <a:solidFill>
                  <a:schemeClr val="bg1">
                    <a:alpha val="45000"/>
                  </a:schemeClr>
                </a:solidFill>
                <a:latin typeface="+mn-lt"/>
              </a:rPr>
              <a:t>Dlí</a:t>
            </a:r>
            <a:r>
              <a:rPr lang="en-GB" b="1"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Cirt</a:t>
            </a:r>
            <a:r>
              <a:rPr lang="en-GB" b="1" baseline="0"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Comhionannais</a:t>
            </a:r>
            <a:r>
              <a:rPr lang="en-GB" b="1" dirty="0">
                <a:solidFill>
                  <a:schemeClr val="bg1">
                    <a:alpha val="45000"/>
                  </a:schemeClr>
                </a:solidFill>
                <a:latin typeface="+mn-lt"/>
              </a:rPr>
              <a:t> </a:t>
            </a:r>
            <a:r>
              <a:rPr lang="en-GB" dirty="0">
                <a:solidFill>
                  <a:schemeClr val="bg1">
                    <a:alpha val="45000"/>
                  </a:schemeClr>
                </a:solidFill>
                <a:latin typeface="+mn-lt"/>
              </a:rPr>
              <a:t>|</a:t>
            </a:r>
            <a:r>
              <a:rPr lang="en-GB" baseline="0" dirty="0">
                <a:solidFill>
                  <a:schemeClr val="bg1">
                    <a:alpha val="45000"/>
                  </a:schemeClr>
                </a:solidFill>
                <a:latin typeface="+mn-lt"/>
              </a:rPr>
              <a:t> </a:t>
            </a:r>
            <a:r>
              <a:rPr lang="en-GB" dirty="0">
                <a:solidFill>
                  <a:schemeClr val="bg1">
                    <a:alpha val="45000"/>
                  </a:schemeClr>
                </a:solidFill>
                <a:latin typeface="+mn-lt"/>
              </a:rPr>
              <a:t>Department of</a:t>
            </a:r>
            <a:r>
              <a:rPr lang="en-GB" baseline="0" dirty="0">
                <a:solidFill>
                  <a:schemeClr val="bg1">
                    <a:alpha val="45000"/>
                  </a:schemeClr>
                </a:solidFill>
                <a:latin typeface="+mn-lt"/>
              </a:rPr>
              <a:t> </a:t>
            </a:r>
            <a:r>
              <a:rPr lang="en-GB" dirty="0">
                <a:solidFill>
                  <a:schemeClr val="bg1">
                    <a:alpha val="45000"/>
                  </a:schemeClr>
                </a:solidFill>
                <a:latin typeface="+mn-lt"/>
              </a:rPr>
              <a:t>Justice</a:t>
            </a:r>
            <a:r>
              <a:rPr lang="en-GB" baseline="0" dirty="0">
                <a:solidFill>
                  <a:schemeClr val="bg1">
                    <a:alpha val="45000"/>
                  </a:schemeClr>
                </a:solidFill>
                <a:latin typeface="+mn-lt"/>
              </a:rPr>
              <a:t> </a:t>
            </a:r>
            <a:r>
              <a:rPr lang="en-GB" dirty="0">
                <a:solidFill>
                  <a:schemeClr val="bg1">
                    <a:alpha val="45000"/>
                  </a:schemeClr>
                </a:solidFill>
                <a:latin typeface="+mn-lt"/>
              </a:rPr>
              <a:t>and Equality</a:t>
            </a:r>
            <a:endParaRPr dirty="0">
              <a:solidFill>
                <a:schemeClr val="bg1">
                  <a:alpha val="45000"/>
                </a:schemeClr>
              </a:solidFill>
              <a:latin typeface="+mn-lt"/>
            </a:endParaRPr>
          </a:p>
        </p:txBody>
      </p:sp>
    </p:spTree>
    <p:extLst>
      <p:ext uri="{BB962C8B-B14F-4D97-AF65-F5344CB8AC3E}">
        <p14:creationId xmlns:p14="http://schemas.microsoft.com/office/powerpoint/2010/main" val="17309655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5" name="Rialtas na hÉireann | Government of Ireland"/>
          <p:cNvSpPr txBox="1"/>
          <p:nvPr userDrawn="1"/>
        </p:nvSpPr>
        <p:spPr>
          <a:xfrm>
            <a:off x="1441447" y="12611805"/>
            <a:ext cx="9125896"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Dlí</a:t>
            </a:r>
            <a:r>
              <a:rPr lang="en-GB" b="1" dirty="0">
                <a:latin typeface="+mn-lt"/>
              </a:rPr>
              <a:t> </a:t>
            </a:r>
            <a:r>
              <a:rPr lang="en-GB" b="1" dirty="0" err="1">
                <a:latin typeface="+mn-lt"/>
              </a:rPr>
              <a:t>agus</a:t>
            </a:r>
            <a:r>
              <a:rPr lang="en-GB" b="1" dirty="0">
                <a:latin typeface="+mn-lt"/>
              </a:rPr>
              <a:t> </a:t>
            </a:r>
            <a:r>
              <a:rPr lang="en-GB" b="1" dirty="0" err="1">
                <a:latin typeface="+mn-lt"/>
              </a:rPr>
              <a:t>Cirt</a:t>
            </a:r>
            <a:r>
              <a:rPr lang="en-GB" b="1" baseline="0" dirty="0">
                <a:latin typeface="+mn-lt"/>
              </a:rPr>
              <a:t> </a:t>
            </a:r>
            <a:r>
              <a:rPr lang="en-GB" b="1" dirty="0" err="1">
                <a:latin typeface="+mn-lt"/>
              </a:rPr>
              <a:t>agus</a:t>
            </a:r>
            <a:r>
              <a:rPr lang="en-GB" b="1" dirty="0">
                <a:latin typeface="+mn-lt"/>
              </a:rPr>
              <a:t> </a:t>
            </a:r>
            <a:r>
              <a:rPr lang="en-GB" b="1" dirty="0" err="1">
                <a:latin typeface="+mn-lt"/>
              </a:rPr>
              <a:t>Comhionannais</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Justice</a:t>
            </a:r>
            <a:r>
              <a:rPr lang="en-GB" baseline="0" dirty="0">
                <a:latin typeface="+mn-lt"/>
              </a:rPr>
              <a:t> </a:t>
            </a:r>
            <a:r>
              <a:rPr lang="en-GB" dirty="0">
                <a:latin typeface="+mn-lt"/>
              </a:rPr>
              <a:t>and Equality</a:t>
            </a:r>
            <a:endParaRPr dirty="0">
              <a:latin typeface="+mn-lt"/>
            </a:endParaRPr>
          </a:p>
        </p:txBody>
      </p:sp>
    </p:spTree>
    <p:extLst>
      <p:ext uri="{BB962C8B-B14F-4D97-AF65-F5344CB8AC3E}">
        <p14:creationId xmlns:p14="http://schemas.microsoft.com/office/powerpoint/2010/main" val="16724409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2" name="Rialtas na hÉireann | Government of Ireland"/>
          <p:cNvSpPr txBox="1"/>
          <p:nvPr userDrawn="1"/>
        </p:nvSpPr>
        <p:spPr>
          <a:xfrm>
            <a:off x="1441447" y="12611805"/>
            <a:ext cx="9125896"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Dlí</a:t>
            </a:r>
            <a:r>
              <a:rPr lang="en-GB" b="1" dirty="0">
                <a:latin typeface="+mn-lt"/>
              </a:rPr>
              <a:t> </a:t>
            </a:r>
            <a:r>
              <a:rPr lang="en-GB" b="1" dirty="0" err="1">
                <a:latin typeface="+mn-lt"/>
              </a:rPr>
              <a:t>agus</a:t>
            </a:r>
            <a:r>
              <a:rPr lang="en-GB" b="1" dirty="0">
                <a:latin typeface="+mn-lt"/>
              </a:rPr>
              <a:t> </a:t>
            </a:r>
            <a:r>
              <a:rPr lang="en-GB" b="1" dirty="0" err="1">
                <a:latin typeface="+mn-lt"/>
              </a:rPr>
              <a:t>Cirt</a:t>
            </a:r>
            <a:r>
              <a:rPr lang="en-GB" b="1" baseline="0" dirty="0">
                <a:latin typeface="+mn-lt"/>
              </a:rPr>
              <a:t> </a:t>
            </a:r>
            <a:r>
              <a:rPr lang="en-GB" b="1" dirty="0" err="1">
                <a:latin typeface="+mn-lt"/>
              </a:rPr>
              <a:t>agus</a:t>
            </a:r>
            <a:r>
              <a:rPr lang="en-GB" b="1" dirty="0">
                <a:latin typeface="+mn-lt"/>
              </a:rPr>
              <a:t> </a:t>
            </a:r>
            <a:r>
              <a:rPr lang="en-GB" b="1" dirty="0" err="1">
                <a:latin typeface="+mn-lt"/>
              </a:rPr>
              <a:t>Comhionannais</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Justice</a:t>
            </a:r>
            <a:r>
              <a:rPr lang="en-GB" baseline="0" dirty="0">
                <a:latin typeface="+mn-lt"/>
              </a:rPr>
              <a:t> </a:t>
            </a:r>
            <a:r>
              <a:rPr lang="en-GB" dirty="0">
                <a:latin typeface="+mn-lt"/>
              </a:rPr>
              <a:t>and Equality</a:t>
            </a:r>
            <a:endParaRPr dirty="0">
              <a:latin typeface="+mn-lt"/>
            </a:endParaRPr>
          </a:p>
        </p:txBody>
      </p:sp>
    </p:spTree>
    <p:extLst>
      <p:ext uri="{BB962C8B-B14F-4D97-AF65-F5344CB8AC3E}">
        <p14:creationId xmlns:p14="http://schemas.microsoft.com/office/powerpoint/2010/main" val="6603500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GB"/>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Rialtas na hÉireann | Government of Ireland"/>
          <p:cNvSpPr txBox="1"/>
          <p:nvPr userDrawn="1"/>
        </p:nvSpPr>
        <p:spPr>
          <a:xfrm>
            <a:off x="1441447" y="12611805"/>
            <a:ext cx="9125896"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Dlí</a:t>
            </a:r>
            <a:r>
              <a:rPr lang="en-GB" b="1" dirty="0">
                <a:latin typeface="+mn-lt"/>
              </a:rPr>
              <a:t> </a:t>
            </a:r>
            <a:r>
              <a:rPr lang="en-GB" b="1" dirty="0" err="1">
                <a:latin typeface="+mn-lt"/>
              </a:rPr>
              <a:t>agus</a:t>
            </a:r>
            <a:r>
              <a:rPr lang="en-GB" b="1" dirty="0">
                <a:latin typeface="+mn-lt"/>
              </a:rPr>
              <a:t> </a:t>
            </a:r>
            <a:r>
              <a:rPr lang="en-GB" b="1" dirty="0" err="1">
                <a:latin typeface="+mn-lt"/>
              </a:rPr>
              <a:t>Cirt</a:t>
            </a:r>
            <a:r>
              <a:rPr lang="en-GB" b="1" baseline="0" dirty="0">
                <a:latin typeface="+mn-lt"/>
              </a:rPr>
              <a:t> </a:t>
            </a:r>
            <a:r>
              <a:rPr lang="en-GB" b="1" dirty="0" err="1">
                <a:latin typeface="+mn-lt"/>
              </a:rPr>
              <a:t>agus</a:t>
            </a:r>
            <a:r>
              <a:rPr lang="en-GB" b="1" dirty="0">
                <a:latin typeface="+mn-lt"/>
              </a:rPr>
              <a:t> </a:t>
            </a:r>
            <a:r>
              <a:rPr lang="en-GB" b="1" dirty="0" err="1">
                <a:latin typeface="+mn-lt"/>
              </a:rPr>
              <a:t>Comhionannais</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Justice</a:t>
            </a:r>
            <a:r>
              <a:rPr lang="en-GB" baseline="0" dirty="0">
                <a:latin typeface="+mn-lt"/>
              </a:rPr>
              <a:t> </a:t>
            </a:r>
            <a:r>
              <a:rPr lang="en-GB" dirty="0">
                <a:latin typeface="+mn-lt"/>
              </a:rPr>
              <a:t>and Equality</a:t>
            </a:r>
            <a:endParaRPr dirty="0">
              <a:latin typeface="+mn-lt"/>
            </a:endParaRPr>
          </a:p>
        </p:txBody>
      </p:sp>
    </p:spTree>
    <p:extLst>
      <p:ext uri="{BB962C8B-B14F-4D97-AF65-F5344CB8AC3E}">
        <p14:creationId xmlns:p14="http://schemas.microsoft.com/office/powerpoint/2010/main" val="50827598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GB"/>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GB"/>
              <a:t>Click to 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ialtas na hÉireann | Government of Ireland"/>
          <p:cNvSpPr txBox="1"/>
          <p:nvPr userDrawn="1"/>
        </p:nvSpPr>
        <p:spPr>
          <a:xfrm>
            <a:off x="1441447" y="12611805"/>
            <a:ext cx="9125896"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Dlí</a:t>
            </a:r>
            <a:r>
              <a:rPr lang="en-GB" b="1" dirty="0">
                <a:latin typeface="+mn-lt"/>
              </a:rPr>
              <a:t> </a:t>
            </a:r>
            <a:r>
              <a:rPr lang="en-GB" b="1" dirty="0" err="1">
                <a:latin typeface="+mn-lt"/>
              </a:rPr>
              <a:t>agus</a:t>
            </a:r>
            <a:r>
              <a:rPr lang="en-GB" b="1" dirty="0">
                <a:latin typeface="+mn-lt"/>
              </a:rPr>
              <a:t> </a:t>
            </a:r>
            <a:r>
              <a:rPr lang="en-GB" b="1" dirty="0" err="1">
                <a:latin typeface="+mn-lt"/>
              </a:rPr>
              <a:t>Cirt</a:t>
            </a:r>
            <a:r>
              <a:rPr lang="en-GB" b="1" baseline="0" dirty="0">
                <a:latin typeface="+mn-lt"/>
              </a:rPr>
              <a:t> </a:t>
            </a:r>
            <a:r>
              <a:rPr lang="en-GB" b="1" dirty="0" err="1">
                <a:latin typeface="+mn-lt"/>
              </a:rPr>
              <a:t>agus</a:t>
            </a:r>
            <a:r>
              <a:rPr lang="en-GB" b="1" dirty="0">
                <a:latin typeface="+mn-lt"/>
              </a:rPr>
              <a:t> </a:t>
            </a:r>
            <a:r>
              <a:rPr lang="en-GB" b="1" dirty="0" err="1">
                <a:latin typeface="+mn-lt"/>
              </a:rPr>
              <a:t>Comhionannais</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Justice</a:t>
            </a:r>
            <a:r>
              <a:rPr lang="en-GB" baseline="0" dirty="0">
                <a:latin typeface="+mn-lt"/>
              </a:rPr>
              <a:t> </a:t>
            </a:r>
            <a:r>
              <a:rPr lang="en-GB" dirty="0">
                <a:latin typeface="+mn-lt"/>
              </a:rPr>
              <a:t>and Equality</a:t>
            </a:r>
            <a:endParaRPr dirty="0">
              <a:latin typeface="+mn-lt"/>
            </a:endParaRPr>
          </a:p>
        </p:txBody>
      </p:sp>
    </p:spTree>
    <p:extLst>
      <p:ext uri="{BB962C8B-B14F-4D97-AF65-F5344CB8AC3E}">
        <p14:creationId xmlns:p14="http://schemas.microsoft.com/office/powerpoint/2010/main" val="124144309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 name="Rialtas na hÉireann | Government of Ireland"/>
          <p:cNvSpPr txBox="1"/>
          <p:nvPr/>
        </p:nvSpPr>
        <p:spPr>
          <a:xfrm>
            <a:off x="1441447" y="12611805"/>
            <a:ext cx="9125896"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Dlí</a:t>
            </a:r>
            <a:r>
              <a:rPr lang="en-GB" b="1" dirty="0">
                <a:latin typeface="+mn-lt"/>
              </a:rPr>
              <a:t> </a:t>
            </a:r>
            <a:r>
              <a:rPr lang="en-GB" b="1" dirty="0" err="1">
                <a:latin typeface="+mn-lt"/>
              </a:rPr>
              <a:t>agus</a:t>
            </a:r>
            <a:r>
              <a:rPr lang="en-GB" b="1" dirty="0">
                <a:latin typeface="+mn-lt"/>
              </a:rPr>
              <a:t> </a:t>
            </a:r>
            <a:r>
              <a:rPr lang="en-GB" b="1" dirty="0" err="1">
                <a:latin typeface="+mn-lt"/>
              </a:rPr>
              <a:t>Cirt</a:t>
            </a:r>
            <a:r>
              <a:rPr lang="en-GB" b="1" baseline="0" dirty="0">
                <a:latin typeface="+mn-lt"/>
              </a:rPr>
              <a:t> </a:t>
            </a:r>
            <a:r>
              <a:rPr lang="en-GB" b="1" dirty="0" err="1">
                <a:latin typeface="+mn-lt"/>
              </a:rPr>
              <a:t>agus</a:t>
            </a:r>
            <a:r>
              <a:rPr lang="en-GB" b="1" dirty="0">
                <a:latin typeface="+mn-lt"/>
              </a:rPr>
              <a:t> </a:t>
            </a:r>
            <a:r>
              <a:rPr lang="en-GB" b="1" dirty="0" err="1">
                <a:latin typeface="+mn-lt"/>
              </a:rPr>
              <a:t>Comhionannais</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Justice</a:t>
            </a:r>
            <a:r>
              <a:rPr lang="en-GB" baseline="0" dirty="0">
                <a:latin typeface="+mn-lt"/>
              </a:rPr>
              <a:t> </a:t>
            </a:r>
            <a:r>
              <a:rPr lang="en-GB" dirty="0">
                <a:latin typeface="+mn-lt"/>
              </a:rPr>
              <a:t>and Equality</a:t>
            </a:r>
            <a:endParaRPr dirty="0">
              <a:latin typeface="+mn-lt"/>
            </a:endParaRPr>
          </a:p>
        </p:txBody>
      </p:sp>
      <p:pic>
        <p:nvPicPr>
          <p:cNvPr id="9" name="Picture 8"/>
          <p:cNvPicPr>
            <a:picLocks noChangeAspect="1"/>
          </p:cNvPicPr>
          <p:nvPr userDrawn="1"/>
        </p:nvPicPr>
        <p:blipFill rotWithShape="1">
          <a:blip r:embed="rId15"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a:t>Title Text</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63" r:id="rId4"/>
    <p:sldLayoutId id="2147483665" r:id="rId5"/>
    <p:sldLayoutId id="2147483664" r:id="rId6"/>
    <p:sldLayoutId id="2147483666" r:id="rId7"/>
    <p:sldLayoutId id="2147483660" r:id="rId8"/>
    <p:sldLayoutId id="2147483669" r:id="rId9"/>
    <p:sldLayoutId id="2147483668" r:id="rId10"/>
    <p:sldLayoutId id="2147483659" r:id="rId11"/>
    <p:sldLayoutId id="2147483667" r:id="rId12"/>
    <p:sldLayoutId id="2147483670" r:id="rId13"/>
  </p:sldLayoutIdLst>
  <p:transition spd="med"/>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4039"/>
            </a:gs>
            <a:gs pos="100000">
              <a:srgbClr val="005A52"/>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BB50-43D6-2745-B1BA-3229B8167082}"/>
              </a:ext>
            </a:extLst>
          </p:cNvPr>
          <p:cNvSpPr>
            <a:spLocks noGrp="1"/>
          </p:cNvSpPr>
          <p:nvPr>
            <p:ph type="title"/>
          </p:nvPr>
        </p:nvSpPr>
        <p:spPr>
          <a:xfrm>
            <a:off x="3708970" y="4633882"/>
            <a:ext cx="18897030" cy="3468718"/>
          </a:xfrm>
        </p:spPr>
        <p:txBody>
          <a:bodyPr anchor="ctr" anchorCtr="0">
            <a:normAutofit/>
          </a:bodyPr>
          <a:lstStyle/>
          <a:p>
            <a:r>
              <a:rPr lang="en-US" sz="8800" b="1" dirty="0">
                <a:latin typeface="Lato" panose="020F0502020204030203" pitchFamily="34" charset="0"/>
                <a:ea typeface="Lato" panose="020F0502020204030203" pitchFamily="34" charset="0"/>
                <a:cs typeface="Lato" panose="020F0502020204030203" pitchFamily="34" charset="0"/>
              </a:rPr>
              <a:t>Irish Refugee Protection Programme</a:t>
            </a:r>
          </a:p>
        </p:txBody>
      </p:sp>
      <p:sp>
        <p:nvSpPr>
          <p:cNvPr id="3" name="Text Placeholder 2">
            <a:extLst>
              <a:ext uri="{FF2B5EF4-FFF2-40B4-BE49-F238E27FC236}">
                <a16:creationId xmlns:a16="http://schemas.microsoft.com/office/drawing/2014/main" id="{9ED3F612-FF6C-C64E-B4A8-E5E2E1516E1B}"/>
              </a:ext>
            </a:extLst>
          </p:cNvPr>
          <p:cNvSpPr>
            <a:spLocks noGrp="1"/>
          </p:cNvSpPr>
          <p:nvPr>
            <p:ph type="body" sz="quarter" idx="1"/>
          </p:nvPr>
        </p:nvSpPr>
        <p:spPr>
          <a:xfrm>
            <a:off x="3708970" y="9098279"/>
            <a:ext cx="18897030" cy="1749057"/>
          </a:xfrm>
        </p:spPr>
        <p:txBody>
          <a:bodyPr>
            <a:normAutofit/>
          </a:bodyPr>
          <a:lstStyle/>
          <a:p>
            <a:pPr>
              <a:lnSpc>
                <a:spcPct val="100000"/>
              </a:lnSpc>
            </a:pPr>
            <a:endParaRPr lang="en-US" sz="5400" dirty="0">
              <a:latin typeface="Lato Light" panose="020F0502020204030203" pitchFamily="34" charset="0"/>
              <a:ea typeface="Lato Light" panose="020F0502020204030203" pitchFamily="34" charset="0"/>
              <a:cs typeface="Lato Light" panose="020F0502020204030203" pitchFamily="34" charset="0"/>
            </a:endParaRPr>
          </a:p>
          <a:p>
            <a:pPr>
              <a:lnSpc>
                <a:spcPct val="100000"/>
              </a:lnSpc>
            </a:pPr>
            <a:r>
              <a:rPr lang="en-US" sz="5400">
                <a:latin typeface="Lato Light" panose="020F0502020204030203" pitchFamily="34" charset="0"/>
                <a:ea typeface="Lato Light" panose="020F0502020204030203" pitchFamily="34" charset="0"/>
                <a:cs typeface="Lato Light" panose="020F0502020204030203" pitchFamily="34" charset="0"/>
              </a:rPr>
              <a:t>EMN   May 2020</a:t>
            </a:r>
            <a:endParaRPr lang="en-IE" sz="6000" dirty="0">
              <a:latin typeface="Lato Light" panose="020F0502020204030203" pitchFamily="34" charset="0"/>
              <a:ea typeface="Lato Light" panose="020F0502020204030203" pitchFamily="34" charset="0"/>
              <a:cs typeface="Lato Light" panose="020F0502020204030203" pitchFamily="34" charset="0"/>
            </a:endParaRPr>
          </a:p>
          <a:p>
            <a:endParaRPr lang="en-IE" dirty="0">
              <a:latin typeface="Lato Light" panose="020F0502020204030203" pitchFamily="34" charset="0"/>
              <a:ea typeface="Lato Light" panose="020F0502020204030203" pitchFamily="34" charset="0"/>
              <a:cs typeface="Lato Light" panose="020F0502020204030203" pitchFamily="34" charset="0"/>
            </a:endParaRPr>
          </a:p>
          <a:p>
            <a:endParaRPr lang="en-US" sz="36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71632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dirty="0"/>
              <a:t>Snapshot of arrivals</a:t>
            </a:r>
          </a:p>
        </p:txBody>
      </p:sp>
      <p:grpSp>
        <p:nvGrpSpPr>
          <p:cNvPr id="127" name="Group 126"/>
          <p:cNvGrpSpPr/>
          <p:nvPr/>
        </p:nvGrpSpPr>
        <p:grpSpPr>
          <a:xfrm>
            <a:off x="3417401" y="3002864"/>
            <a:ext cx="8286575" cy="9020089"/>
            <a:chOff x="3332341" y="3002864"/>
            <a:chExt cx="8286575" cy="9020089"/>
          </a:xfrm>
        </p:grpSpPr>
        <p:grpSp>
          <p:nvGrpSpPr>
            <p:cNvPr id="9" name="Group 8" descr="Blue group."/>
            <p:cNvGrpSpPr/>
            <p:nvPr/>
          </p:nvGrpSpPr>
          <p:grpSpPr>
            <a:xfrm>
              <a:off x="3332341" y="3002864"/>
              <a:ext cx="8286575" cy="9020089"/>
              <a:chOff x="1370577" y="1260167"/>
              <a:chExt cx="4777847" cy="5161279"/>
            </a:xfrm>
          </p:grpSpPr>
          <p:sp>
            <p:nvSpPr>
              <p:cNvPr id="11" name="TextBox 10"/>
              <p:cNvSpPr txBox="1"/>
              <p:nvPr/>
            </p:nvSpPr>
            <p:spPr>
              <a:xfrm>
                <a:off x="1370577" y="1260167"/>
                <a:ext cx="3736217" cy="810102"/>
              </a:xfrm>
              <a:prstGeom prst="rect">
                <a:avLst/>
              </a:prstGeom>
              <a:noFill/>
            </p:spPr>
            <p:txBody>
              <a:bodyPr wrap="square" rtlCol="0" anchor="ctr">
                <a:spAutoFit/>
              </a:bodyPr>
              <a:lstStyle/>
              <a:p>
                <a:pPr algn="r"/>
                <a:r>
                  <a:rPr lang="en-US" sz="5400" b="1" dirty="0">
                    <a:solidFill>
                      <a:schemeClr val="tx1"/>
                    </a:solidFill>
                    <a:latin typeface="Lato" panose="020F0502020204030203" pitchFamily="34" charset="0"/>
                    <a:ea typeface="Lato" panose="020F0502020204030203" pitchFamily="34" charset="0"/>
                    <a:cs typeface="Lato" panose="020F0502020204030203" pitchFamily="34" charset="0"/>
                  </a:rPr>
                  <a:t>53%</a:t>
                </a:r>
                <a:endParaRPr lang="en-US" sz="44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lgn="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male</a:t>
                </a:r>
                <a:endParaRPr lang="en-US" sz="44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nvGrpSpPr>
              <p:cNvPr id="12" name="Group 11" descr="Male Half Icon"/>
              <p:cNvGrpSpPr/>
              <p:nvPr/>
            </p:nvGrpSpPr>
            <p:grpSpPr>
              <a:xfrm>
                <a:off x="5140595" y="1271662"/>
                <a:ext cx="1007829" cy="5149784"/>
                <a:chOff x="5102495" y="966862"/>
                <a:chExt cx="1007829" cy="5149784"/>
              </a:xfrm>
            </p:grpSpPr>
            <p:sp>
              <p:nvSpPr>
                <p:cNvPr id="44" name="Freeform 16"/>
                <p:cNvSpPr>
                  <a:spLocks/>
                </p:cNvSpPr>
                <p:nvPr/>
              </p:nvSpPr>
              <p:spPr bwMode="auto">
                <a:xfrm>
                  <a:off x="5102495" y="1892833"/>
                  <a:ext cx="1007829" cy="4223813"/>
                </a:xfrm>
                <a:custGeom>
                  <a:avLst/>
                  <a:gdLst>
                    <a:gd name="T0" fmla="*/ 10 w 41"/>
                    <a:gd name="T1" fmla="*/ 4 h 173"/>
                    <a:gd name="T2" fmla="*/ 40 w 41"/>
                    <a:gd name="T3" fmla="*/ 1 h 173"/>
                    <a:gd name="T4" fmla="*/ 41 w 41"/>
                    <a:gd name="T5" fmla="*/ 81 h 173"/>
                    <a:gd name="T6" fmla="*/ 38 w 41"/>
                    <a:gd name="T7" fmla="*/ 84 h 173"/>
                    <a:gd name="T8" fmla="*/ 38 w 41"/>
                    <a:gd name="T9" fmla="*/ 162 h 173"/>
                    <a:gd name="T10" fmla="*/ 20 w 41"/>
                    <a:gd name="T11" fmla="*/ 165 h 173"/>
                    <a:gd name="T12" fmla="*/ 19 w 41"/>
                    <a:gd name="T13" fmla="*/ 155 h 173"/>
                    <a:gd name="T14" fmla="*/ 19 w 41"/>
                    <a:gd name="T15" fmla="*/ 28 h 173"/>
                    <a:gd name="T16" fmla="*/ 15 w 41"/>
                    <a:gd name="T17" fmla="*/ 28 h 173"/>
                    <a:gd name="T18" fmla="*/ 15 w 41"/>
                    <a:gd name="T19" fmla="*/ 74 h 173"/>
                    <a:gd name="T20" fmla="*/ 7 w 41"/>
                    <a:gd name="T21" fmla="*/ 83 h 173"/>
                    <a:gd name="T22" fmla="*/ 1 w 41"/>
                    <a:gd name="T23" fmla="*/ 76 h 173"/>
                    <a:gd name="T24" fmla="*/ 0 w 41"/>
                    <a:gd name="T25" fmla="*/ 22 h 173"/>
                    <a:gd name="T26" fmla="*/ 10 w 41"/>
                    <a:gd name="T27"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173">
                      <a:moveTo>
                        <a:pt x="10" y="4"/>
                      </a:moveTo>
                      <a:cubicBezTo>
                        <a:pt x="19" y="0"/>
                        <a:pt x="30" y="1"/>
                        <a:pt x="40" y="1"/>
                      </a:cubicBezTo>
                      <a:cubicBezTo>
                        <a:pt x="41" y="27"/>
                        <a:pt x="40" y="54"/>
                        <a:pt x="41" y="81"/>
                      </a:cubicBezTo>
                      <a:cubicBezTo>
                        <a:pt x="40" y="82"/>
                        <a:pt x="39" y="84"/>
                        <a:pt x="38" y="84"/>
                      </a:cubicBezTo>
                      <a:cubicBezTo>
                        <a:pt x="38" y="110"/>
                        <a:pt x="38" y="136"/>
                        <a:pt x="38" y="162"/>
                      </a:cubicBezTo>
                      <a:cubicBezTo>
                        <a:pt x="38" y="171"/>
                        <a:pt x="23" y="173"/>
                        <a:pt x="20" y="165"/>
                      </a:cubicBezTo>
                      <a:cubicBezTo>
                        <a:pt x="19" y="162"/>
                        <a:pt x="19" y="158"/>
                        <a:pt x="19" y="155"/>
                      </a:cubicBezTo>
                      <a:cubicBezTo>
                        <a:pt x="19" y="113"/>
                        <a:pt x="19" y="71"/>
                        <a:pt x="19" y="28"/>
                      </a:cubicBezTo>
                      <a:cubicBezTo>
                        <a:pt x="18" y="28"/>
                        <a:pt x="16" y="28"/>
                        <a:pt x="15" y="28"/>
                      </a:cubicBezTo>
                      <a:cubicBezTo>
                        <a:pt x="15" y="44"/>
                        <a:pt x="15" y="59"/>
                        <a:pt x="15" y="74"/>
                      </a:cubicBezTo>
                      <a:cubicBezTo>
                        <a:pt x="15" y="79"/>
                        <a:pt x="12" y="84"/>
                        <a:pt x="7" y="83"/>
                      </a:cubicBezTo>
                      <a:cubicBezTo>
                        <a:pt x="3" y="84"/>
                        <a:pt x="0" y="80"/>
                        <a:pt x="1" y="76"/>
                      </a:cubicBezTo>
                      <a:cubicBezTo>
                        <a:pt x="0" y="58"/>
                        <a:pt x="0" y="40"/>
                        <a:pt x="0" y="22"/>
                      </a:cubicBezTo>
                      <a:cubicBezTo>
                        <a:pt x="0" y="15"/>
                        <a:pt x="3" y="7"/>
                        <a:pt x="10" y="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5" name="Oval 17"/>
                <p:cNvSpPr/>
                <p:nvPr/>
              </p:nvSpPr>
              <p:spPr bwMode="auto">
                <a:xfrm>
                  <a:off x="5563039" y="966862"/>
                  <a:ext cx="431800"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grpSp>
          <p:sp>
            <p:nvSpPr>
              <p:cNvPr id="16" name="Rectangle 15"/>
              <p:cNvSpPr/>
              <p:nvPr/>
            </p:nvSpPr>
            <p:spPr bwMode="auto">
              <a:xfrm>
                <a:off x="1530983" y="2599492"/>
                <a:ext cx="1093518" cy="302248"/>
              </a:xfrm>
              <a:prstGeom prst="rect">
                <a:avLst/>
              </a:prstGeom>
              <a:solidFill>
                <a:schemeClr val="accent6">
                  <a:alpha val="45000"/>
                </a:schemeClr>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Lato" panose="020F0502020204030203" pitchFamily="34" charset="0"/>
                    <a:ea typeface="Lato" panose="020F0502020204030203" pitchFamily="34" charset="0"/>
                    <a:cs typeface="Lato" panose="020F0502020204030203" pitchFamily="34" charset="0"/>
                  </a:rPr>
                  <a:t>Aged 0-4</a:t>
                </a:r>
              </a:p>
            </p:txBody>
          </p:sp>
          <p:sp>
            <p:nvSpPr>
              <p:cNvPr id="18" name="Rectangle 17"/>
              <p:cNvSpPr/>
              <p:nvPr/>
            </p:nvSpPr>
            <p:spPr bwMode="auto">
              <a:xfrm>
                <a:off x="1530983" y="2978563"/>
                <a:ext cx="1511240" cy="302248"/>
              </a:xfrm>
              <a:prstGeom prst="rect">
                <a:avLst/>
              </a:prstGeom>
              <a:solidFill>
                <a:schemeClr val="accent6">
                  <a:alpha val="85000"/>
                </a:schemeClr>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Lato" panose="020F0502020204030203" pitchFamily="34" charset="0"/>
                    <a:ea typeface="Lato" panose="020F0502020204030203" pitchFamily="34" charset="0"/>
                    <a:cs typeface="Lato" panose="020F0502020204030203" pitchFamily="34" charset="0"/>
                  </a:rPr>
                  <a:t>Aged 5-12</a:t>
                </a:r>
              </a:p>
            </p:txBody>
          </p:sp>
          <p:sp>
            <p:nvSpPr>
              <p:cNvPr id="19" name="Rectangle 70"/>
              <p:cNvSpPr>
                <a:spLocks noChangeArrowheads="1"/>
              </p:cNvSpPr>
              <p:nvPr/>
            </p:nvSpPr>
            <p:spPr bwMode="auto">
              <a:xfrm>
                <a:off x="2538080" y="2599665"/>
                <a:ext cx="705245" cy="302248"/>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17%</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bwMode="auto">
              <a:xfrm>
                <a:off x="1530983" y="3357634"/>
                <a:ext cx="982970" cy="302248"/>
              </a:xfrm>
              <a:prstGeom prst="rect">
                <a:avLst/>
              </a:prstGeom>
              <a:solidFill>
                <a:schemeClr val="accent6">
                  <a:alpha val="73000"/>
                </a:schemeClr>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latin typeface="Lato" panose="020F0502020204030203" pitchFamily="34" charset="0"/>
                    <a:ea typeface="Lato" panose="020F0502020204030203" pitchFamily="34" charset="0"/>
                    <a:cs typeface="Lato" panose="020F0502020204030203" pitchFamily="34" charset="0"/>
                  </a:rPr>
                  <a:t>Aged 13-17</a:t>
                </a:r>
              </a:p>
            </p:txBody>
          </p:sp>
          <p:sp>
            <p:nvSpPr>
              <p:cNvPr id="24" name="Rectangle 23"/>
              <p:cNvSpPr/>
              <p:nvPr/>
            </p:nvSpPr>
            <p:spPr bwMode="auto">
              <a:xfrm>
                <a:off x="1530983" y="3713878"/>
                <a:ext cx="2720231" cy="3022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r>
                  <a:rPr lang="en-US" sz="2400" b="1" dirty="0">
                    <a:solidFill>
                      <a:srgbClr val="FFFFFF"/>
                    </a:solidFill>
                    <a:latin typeface="Lato" panose="020F0502020204030203" pitchFamily="34" charset="0"/>
                    <a:ea typeface="Lato" panose="020F0502020204030203" pitchFamily="34" charset="0"/>
                    <a:cs typeface="Lato" panose="020F0502020204030203" pitchFamily="34" charset="0"/>
                  </a:rPr>
                  <a:t>Adults</a:t>
                </a:r>
              </a:p>
            </p:txBody>
          </p:sp>
          <p:grpSp>
            <p:nvGrpSpPr>
              <p:cNvPr id="26" name="Group 25" descr="Family Icon Gray and Blue"/>
              <p:cNvGrpSpPr/>
              <p:nvPr/>
            </p:nvGrpSpPr>
            <p:grpSpPr>
              <a:xfrm>
                <a:off x="1719133" y="5273963"/>
                <a:ext cx="973218" cy="748731"/>
                <a:chOff x="5095788" y="748992"/>
                <a:chExt cx="696909" cy="536157"/>
              </a:xfrm>
              <a:solidFill>
                <a:srgbClr val="2E76D4"/>
              </a:solidFill>
            </p:grpSpPr>
            <p:grpSp>
              <p:nvGrpSpPr>
                <p:cNvPr id="32" name="Group 31"/>
                <p:cNvGrpSpPr/>
                <p:nvPr/>
              </p:nvGrpSpPr>
              <p:grpSpPr>
                <a:xfrm>
                  <a:off x="5443113" y="748992"/>
                  <a:ext cx="199086" cy="523785"/>
                  <a:chOff x="5502281" y="4366141"/>
                  <a:chExt cx="266700" cy="701675"/>
                </a:xfrm>
                <a:grpFill/>
              </p:grpSpPr>
              <p:sp>
                <p:nvSpPr>
                  <p:cNvPr id="42" name="Freeform 6"/>
                  <p:cNvSpPr>
                    <a:spLocks/>
                  </p:cNvSpPr>
                  <p:nvPr/>
                </p:nvSpPr>
                <p:spPr bwMode="auto">
                  <a:xfrm>
                    <a:off x="5570541" y="4366141"/>
                    <a:ext cx="136525" cy="133350"/>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3" name="Freeform 7"/>
                  <p:cNvSpPr>
                    <a:spLocks/>
                  </p:cNvSpPr>
                  <p:nvPr/>
                </p:nvSpPr>
                <p:spPr bwMode="auto">
                  <a:xfrm>
                    <a:off x="5502281" y="4491553"/>
                    <a:ext cx="266700" cy="576263"/>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grpSp>
              <p:nvGrpSpPr>
                <p:cNvPr id="33" name="Group 32"/>
                <p:cNvGrpSpPr/>
                <p:nvPr/>
              </p:nvGrpSpPr>
              <p:grpSpPr>
                <a:xfrm>
                  <a:off x="5236925" y="756096"/>
                  <a:ext cx="238192" cy="520230"/>
                  <a:chOff x="5949959" y="4362965"/>
                  <a:chExt cx="319088" cy="696913"/>
                </a:xfrm>
                <a:grpFill/>
              </p:grpSpPr>
              <p:sp>
                <p:nvSpPr>
                  <p:cNvPr id="40" name="Freeform 5"/>
                  <p:cNvSpPr>
                    <a:spLocks/>
                  </p:cNvSpPr>
                  <p:nvPr/>
                </p:nvSpPr>
                <p:spPr bwMode="auto">
                  <a:xfrm>
                    <a:off x="6032509" y="4362965"/>
                    <a:ext cx="133350" cy="133350"/>
                  </a:xfrm>
                  <a:custGeom>
                    <a:avLst/>
                    <a:gdLst>
                      <a:gd name="T0" fmla="*/ 17 w 39"/>
                      <a:gd name="T1" fmla="*/ 3 h 39"/>
                      <a:gd name="T2" fmla="*/ 37 w 39"/>
                      <a:gd name="T3" fmla="*/ 21 h 39"/>
                      <a:gd name="T4" fmla="*/ 8 w 39"/>
                      <a:gd name="T5" fmla="*/ 28 h 39"/>
                      <a:gd name="T6" fmla="*/ 17 w 39"/>
                      <a:gd name="T7" fmla="*/ 3 h 39"/>
                    </a:gdLst>
                    <a:ahLst/>
                    <a:cxnLst>
                      <a:cxn ang="0">
                        <a:pos x="T0" y="T1"/>
                      </a:cxn>
                      <a:cxn ang="0">
                        <a:pos x="T2" y="T3"/>
                      </a:cxn>
                      <a:cxn ang="0">
                        <a:pos x="T4" y="T5"/>
                      </a:cxn>
                      <a:cxn ang="0">
                        <a:pos x="T6" y="T7"/>
                      </a:cxn>
                    </a:cxnLst>
                    <a:rect l="0" t="0" r="r" b="b"/>
                    <a:pathLst>
                      <a:path w="39" h="39">
                        <a:moveTo>
                          <a:pt x="17" y="3"/>
                        </a:moveTo>
                        <a:cubicBezTo>
                          <a:pt x="28" y="0"/>
                          <a:pt x="39" y="10"/>
                          <a:pt x="37" y="21"/>
                        </a:cubicBezTo>
                        <a:cubicBezTo>
                          <a:pt x="36" y="35"/>
                          <a:pt x="15" y="39"/>
                          <a:pt x="8" y="28"/>
                        </a:cubicBezTo>
                        <a:cubicBezTo>
                          <a:pt x="0" y="19"/>
                          <a:pt x="6" y="5"/>
                          <a:pt x="17" y="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1" name="Freeform 10"/>
                  <p:cNvSpPr>
                    <a:spLocks/>
                  </p:cNvSpPr>
                  <p:nvPr/>
                </p:nvSpPr>
                <p:spPr bwMode="auto">
                  <a:xfrm>
                    <a:off x="5949959" y="4491553"/>
                    <a:ext cx="319088" cy="568325"/>
                  </a:xfrm>
                  <a:custGeom>
                    <a:avLst/>
                    <a:gdLst>
                      <a:gd name="T0" fmla="*/ 19 w 93"/>
                      <a:gd name="T1" fmla="*/ 7 h 166"/>
                      <a:gd name="T2" fmla="*/ 49 w 93"/>
                      <a:gd name="T3" fmla="*/ 2 h 166"/>
                      <a:gd name="T4" fmla="*/ 72 w 93"/>
                      <a:gd name="T5" fmla="*/ 10 h 166"/>
                      <a:gd name="T6" fmla="*/ 84 w 93"/>
                      <a:gd name="T7" fmla="*/ 43 h 166"/>
                      <a:gd name="T8" fmla="*/ 89 w 93"/>
                      <a:gd name="T9" fmla="*/ 71 h 166"/>
                      <a:gd name="T10" fmla="*/ 77 w 93"/>
                      <a:gd name="T11" fmla="*/ 67 h 166"/>
                      <a:gd name="T12" fmla="*/ 65 w 93"/>
                      <a:gd name="T13" fmla="*/ 28 h 166"/>
                      <a:gd name="T14" fmla="*/ 61 w 93"/>
                      <a:gd name="T15" fmla="*/ 23 h 166"/>
                      <a:gd name="T16" fmla="*/ 82 w 93"/>
                      <a:gd name="T17" fmla="*/ 100 h 166"/>
                      <a:gd name="T18" fmla="*/ 63 w 93"/>
                      <a:gd name="T19" fmla="*/ 100 h 166"/>
                      <a:gd name="T20" fmla="*/ 63 w 93"/>
                      <a:gd name="T21" fmla="*/ 156 h 166"/>
                      <a:gd name="T22" fmla="*/ 55 w 93"/>
                      <a:gd name="T23" fmla="*/ 164 h 166"/>
                      <a:gd name="T24" fmla="*/ 48 w 93"/>
                      <a:gd name="T25" fmla="*/ 156 h 166"/>
                      <a:gd name="T26" fmla="*/ 48 w 93"/>
                      <a:gd name="T27" fmla="*/ 100 h 166"/>
                      <a:gd name="T28" fmla="*/ 43 w 93"/>
                      <a:gd name="T29" fmla="*/ 100 h 166"/>
                      <a:gd name="T30" fmla="*/ 43 w 93"/>
                      <a:gd name="T31" fmla="*/ 158 h 166"/>
                      <a:gd name="T32" fmla="*/ 29 w 93"/>
                      <a:gd name="T33" fmla="*/ 158 h 166"/>
                      <a:gd name="T34" fmla="*/ 28 w 93"/>
                      <a:gd name="T35" fmla="*/ 100 h 166"/>
                      <a:gd name="T36" fmla="*/ 9 w 93"/>
                      <a:gd name="T37" fmla="*/ 100 h 166"/>
                      <a:gd name="T38" fmla="*/ 28 w 93"/>
                      <a:gd name="T39" fmla="*/ 24 h 166"/>
                      <a:gd name="T40" fmla="*/ 25 w 93"/>
                      <a:gd name="T41" fmla="*/ 26 h 166"/>
                      <a:gd name="T42" fmla="*/ 13 w 93"/>
                      <a:gd name="T43" fmla="*/ 67 h 166"/>
                      <a:gd name="T44" fmla="*/ 0 w 93"/>
                      <a:gd name="T45" fmla="*/ 66 h 166"/>
                      <a:gd name="T46" fmla="*/ 8 w 93"/>
                      <a:gd name="T47" fmla="*/ 36 h 166"/>
                      <a:gd name="T48" fmla="*/ 19 w 93"/>
                      <a:gd name="T49"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66">
                        <a:moveTo>
                          <a:pt x="19" y="7"/>
                        </a:moveTo>
                        <a:cubicBezTo>
                          <a:pt x="27" y="0"/>
                          <a:pt x="39" y="3"/>
                          <a:pt x="49" y="2"/>
                        </a:cubicBezTo>
                        <a:cubicBezTo>
                          <a:pt x="58" y="1"/>
                          <a:pt x="68" y="2"/>
                          <a:pt x="72" y="10"/>
                        </a:cubicBezTo>
                        <a:cubicBezTo>
                          <a:pt x="78" y="20"/>
                          <a:pt x="80" y="32"/>
                          <a:pt x="84" y="43"/>
                        </a:cubicBezTo>
                        <a:cubicBezTo>
                          <a:pt x="90" y="59"/>
                          <a:pt x="93" y="68"/>
                          <a:pt x="89" y="71"/>
                        </a:cubicBezTo>
                        <a:cubicBezTo>
                          <a:pt x="85" y="73"/>
                          <a:pt x="79" y="72"/>
                          <a:pt x="77" y="67"/>
                        </a:cubicBezTo>
                        <a:cubicBezTo>
                          <a:pt x="72" y="54"/>
                          <a:pt x="69" y="41"/>
                          <a:pt x="65" y="28"/>
                        </a:cubicBezTo>
                        <a:cubicBezTo>
                          <a:pt x="64" y="25"/>
                          <a:pt x="62" y="24"/>
                          <a:pt x="61" y="23"/>
                        </a:cubicBezTo>
                        <a:cubicBezTo>
                          <a:pt x="67" y="49"/>
                          <a:pt x="75" y="74"/>
                          <a:pt x="82" y="100"/>
                        </a:cubicBezTo>
                        <a:cubicBezTo>
                          <a:pt x="76" y="100"/>
                          <a:pt x="69" y="100"/>
                          <a:pt x="63" y="100"/>
                        </a:cubicBezTo>
                        <a:cubicBezTo>
                          <a:pt x="63" y="119"/>
                          <a:pt x="63" y="137"/>
                          <a:pt x="63" y="156"/>
                        </a:cubicBezTo>
                        <a:cubicBezTo>
                          <a:pt x="63" y="160"/>
                          <a:pt x="60" y="165"/>
                          <a:pt x="55" y="164"/>
                        </a:cubicBezTo>
                        <a:cubicBezTo>
                          <a:pt x="51" y="165"/>
                          <a:pt x="47" y="160"/>
                          <a:pt x="48" y="156"/>
                        </a:cubicBezTo>
                        <a:cubicBezTo>
                          <a:pt x="48" y="137"/>
                          <a:pt x="48" y="119"/>
                          <a:pt x="48" y="100"/>
                        </a:cubicBezTo>
                        <a:cubicBezTo>
                          <a:pt x="47" y="100"/>
                          <a:pt x="44" y="100"/>
                          <a:pt x="43" y="100"/>
                        </a:cubicBezTo>
                        <a:cubicBezTo>
                          <a:pt x="43" y="119"/>
                          <a:pt x="44" y="139"/>
                          <a:pt x="43" y="158"/>
                        </a:cubicBezTo>
                        <a:cubicBezTo>
                          <a:pt x="42" y="166"/>
                          <a:pt x="29" y="166"/>
                          <a:pt x="29" y="158"/>
                        </a:cubicBezTo>
                        <a:cubicBezTo>
                          <a:pt x="28" y="139"/>
                          <a:pt x="29" y="119"/>
                          <a:pt x="28" y="100"/>
                        </a:cubicBezTo>
                        <a:cubicBezTo>
                          <a:pt x="22" y="100"/>
                          <a:pt x="15" y="100"/>
                          <a:pt x="9" y="100"/>
                        </a:cubicBezTo>
                        <a:cubicBezTo>
                          <a:pt x="15" y="75"/>
                          <a:pt x="22" y="49"/>
                          <a:pt x="28" y="24"/>
                        </a:cubicBezTo>
                        <a:cubicBezTo>
                          <a:pt x="27" y="24"/>
                          <a:pt x="26" y="25"/>
                          <a:pt x="25" y="26"/>
                        </a:cubicBezTo>
                        <a:cubicBezTo>
                          <a:pt x="20" y="39"/>
                          <a:pt x="18" y="54"/>
                          <a:pt x="13" y="67"/>
                        </a:cubicBezTo>
                        <a:cubicBezTo>
                          <a:pt x="11" y="74"/>
                          <a:pt x="0" y="73"/>
                          <a:pt x="0" y="66"/>
                        </a:cubicBezTo>
                        <a:cubicBezTo>
                          <a:pt x="1" y="56"/>
                          <a:pt x="5" y="46"/>
                          <a:pt x="8" y="36"/>
                        </a:cubicBezTo>
                        <a:cubicBezTo>
                          <a:pt x="11" y="26"/>
                          <a:pt x="12" y="15"/>
                          <a:pt x="19" y="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grpSp>
              <p:nvGrpSpPr>
                <p:cNvPr id="34" name="Group 33"/>
                <p:cNvGrpSpPr/>
                <p:nvPr/>
              </p:nvGrpSpPr>
              <p:grpSpPr>
                <a:xfrm>
                  <a:off x="5095788" y="958743"/>
                  <a:ext cx="145760" cy="321145"/>
                  <a:chOff x="4753790" y="4431227"/>
                  <a:chExt cx="195263" cy="430213"/>
                </a:xfrm>
                <a:grpFill/>
              </p:grpSpPr>
              <p:sp>
                <p:nvSpPr>
                  <p:cNvPr id="38" name="Freeform 8"/>
                  <p:cNvSpPr>
                    <a:spLocks/>
                  </p:cNvSpPr>
                  <p:nvPr/>
                </p:nvSpPr>
                <p:spPr bwMode="auto">
                  <a:xfrm>
                    <a:off x="4783952" y="4431227"/>
                    <a:ext cx="138113" cy="133350"/>
                  </a:xfrm>
                  <a:custGeom>
                    <a:avLst/>
                    <a:gdLst>
                      <a:gd name="T0" fmla="*/ 16 w 40"/>
                      <a:gd name="T1" fmla="*/ 3 h 39"/>
                      <a:gd name="T2" fmla="*/ 35 w 40"/>
                      <a:gd name="T3" fmla="*/ 24 h 39"/>
                      <a:gd name="T4" fmla="*/ 8 w 40"/>
                      <a:gd name="T5" fmla="*/ 29 h 39"/>
                      <a:gd name="T6" fmla="*/ 16 w 40"/>
                      <a:gd name="T7" fmla="*/ 3 h 39"/>
                    </a:gdLst>
                    <a:ahLst/>
                    <a:cxnLst>
                      <a:cxn ang="0">
                        <a:pos x="T0" y="T1"/>
                      </a:cxn>
                      <a:cxn ang="0">
                        <a:pos x="T2" y="T3"/>
                      </a:cxn>
                      <a:cxn ang="0">
                        <a:pos x="T4" y="T5"/>
                      </a:cxn>
                      <a:cxn ang="0">
                        <a:pos x="T6" y="T7"/>
                      </a:cxn>
                    </a:cxnLst>
                    <a:rect l="0" t="0" r="r" b="b"/>
                    <a:pathLst>
                      <a:path w="40" h="39">
                        <a:moveTo>
                          <a:pt x="16" y="3"/>
                        </a:moveTo>
                        <a:cubicBezTo>
                          <a:pt x="28" y="0"/>
                          <a:pt x="40" y="13"/>
                          <a:pt x="35" y="24"/>
                        </a:cubicBezTo>
                        <a:cubicBezTo>
                          <a:pt x="32" y="36"/>
                          <a:pt x="15" y="39"/>
                          <a:pt x="8" y="29"/>
                        </a:cubicBezTo>
                        <a:cubicBezTo>
                          <a:pt x="0" y="21"/>
                          <a:pt x="5" y="6"/>
                          <a:pt x="16" y="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9" name="Freeform 9"/>
                  <p:cNvSpPr>
                    <a:spLocks/>
                  </p:cNvSpPr>
                  <p:nvPr/>
                </p:nvSpPr>
                <p:spPr bwMode="auto">
                  <a:xfrm>
                    <a:off x="4753790" y="4556640"/>
                    <a:ext cx="195263" cy="304800"/>
                  </a:xfrm>
                  <a:custGeom>
                    <a:avLst/>
                    <a:gdLst>
                      <a:gd name="T0" fmla="*/ 7 w 57"/>
                      <a:gd name="T1" fmla="*/ 3 h 89"/>
                      <a:gd name="T2" fmla="*/ 32 w 57"/>
                      <a:gd name="T3" fmla="*/ 1 h 89"/>
                      <a:gd name="T4" fmla="*/ 53 w 57"/>
                      <a:gd name="T5" fmla="*/ 5 h 89"/>
                      <a:gd name="T6" fmla="*/ 57 w 57"/>
                      <a:gd name="T7" fmla="*/ 20 h 89"/>
                      <a:gd name="T8" fmla="*/ 57 w 57"/>
                      <a:gd name="T9" fmla="*/ 40 h 89"/>
                      <a:gd name="T10" fmla="*/ 53 w 57"/>
                      <a:gd name="T11" fmla="*/ 46 h 89"/>
                      <a:gd name="T12" fmla="*/ 47 w 57"/>
                      <a:gd name="T13" fmla="*/ 40 h 89"/>
                      <a:gd name="T14" fmla="*/ 47 w 57"/>
                      <a:gd name="T15" fmla="*/ 21 h 89"/>
                      <a:gd name="T16" fmla="*/ 43 w 57"/>
                      <a:gd name="T17" fmla="*/ 21 h 89"/>
                      <a:gd name="T18" fmla="*/ 43 w 57"/>
                      <a:gd name="T19" fmla="*/ 80 h 89"/>
                      <a:gd name="T20" fmla="*/ 30 w 57"/>
                      <a:gd name="T21" fmla="*/ 81 h 89"/>
                      <a:gd name="T22" fmla="*/ 30 w 57"/>
                      <a:gd name="T23" fmla="*/ 46 h 89"/>
                      <a:gd name="T24" fmla="*/ 27 w 57"/>
                      <a:gd name="T25" fmla="*/ 46 h 89"/>
                      <a:gd name="T26" fmla="*/ 27 w 57"/>
                      <a:gd name="T27" fmla="*/ 68 h 89"/>
                      <a:gd name="T28" fmla="*/ 25 w 57"/>
                      <a:gd name="T29" fmla="*/ 84 h 89"/>
                      <a:gd name="T30" fmla="*/ 13 w 57"/>
                      <a:gd name="T31" fmla="*/ 80 h 89"/>
                      <a:gd name="T32" fmla="*/ 13 w 57"/>
                      <a:gd name="T33" fmla="*/ 21 h 89"/>
                      <a:gd name="T34" fmla="*/ 10 w 57"/>
                      <a:gd name="T35" fmla="*/ 21 h 89"/>
                      <a:gd name="T36" fmla="*/ 10 w 57"/>
                      <a:gd name="T37" fmla="*/ 39 h 89"/>
                      <a:gd name="T38" fmla="*/ 4 w 57"/>
                      <a:gd name="T39" fmla="*/ 46 h 89"/>
                      <a:gd name="T40" fmla="*/ 0 w 57"/>
                      <a:gd name="T41" fmla="*/ 41 h 89"/>
                      <a:gd name="T42" fmla="*/ 0 w 57"/>
                      <a:gd name="T43" fmla="*/ 15 h 89"/>
                      <a:gd name="T44" fmla="*/ 7 w 57"/>
                      <a:gd name="T4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7" y="3"/>
                        </a:moveTo>
                        <a:cubicBezTo>
                          <a:pt x="15" y="0"/>
                          <a:pt x="23" y="1"/>
                          <a:pt x="32" y="1"/>
                        </a:cubicBezTo>
                        <a:cubicBezTo>
                          <a:pt x="39" y="1"/>
                          <a:pt x="47" y="0"/>
                          <a:pt x="53" y="5"/>
                        </a:cubicBezTo>
                        <a:cubicBezTo>
                          <a:pt x="57" y="9"/>
                          <a:pt x="57" y="15"/>
                          <a:pt x="57" y="20"/>
                        </a:cubicBezTo>
                        <a:cubicBezTo>
                          <a:pt x="57" y="31"/>
                          <a:pt x="57" y="29"/>
                          <a:pt x="57" y="40"/>
                        </a:cubicBezTo>
                        <a:cubicBezTo>
                          <a:pt x="57" y="43"/>
                          <a:pt x="57" y="45"/>
                          <a:pt x="53" y="46"/>
                        </a:cubicBezTo>
                        <a:cubicBezTo>
                          <a:pt x="49" y="47"/>
                          <a:pt x="47" y="43"/>
                          <a:pt x="47" y="40"/>
                        </a:cubicBezTo>
                        <a:cubicBezTo>
                          <a:pt x="47" y="29"/>
                          <a:pt x="47" y="32"/>
                          <a:pt x="47" y="21"/>
                        </a:cubicBezTo>
                        <a:cubicBezTo>
                          <a:pt x="46" y="21"/>
                          <a:pt x="44" y="21"/>
                          <a:pt x="43" y="21"/>
                        </a:cubicBezTo>
                        <a:cubicBezTo>
                          <a:pt x="43" y="52"/>
                          <a:pt x="44" y="48"/>
                          <a:pt x="43" y="80"/>
                        </a:cubicBezTo>
                        <a:cubicBezTo>
                          <a:pt x="44" y="87"/>
                          <a:pt x="31" y="89"/>
                          <a:pt x="30" y="81"/>
                        </a:cubicBezTo>
                        <a:cubicBezTo>
                          <a:pt x="30" y="62"/>
                          <a:pt x="30" y="65"/>
                          <a:pt x="30" y="46"/>
                        </a:cubicBezTo>
                        <a:cubicBezTo>
                          <a:pt x="29" y="46"/>
                          <a:pt x="28" y="46"/>
                          <a:pt x="27" y="46"/>
                        </a:cubicBezTo>
                        <a:cubicBezTo>
                          <a:pt x="27" y="63"/>
                          <a:pt x="27" y="52"/>
                          <a:pt x="27" y="68"/>
                        </a:cubicBezTo>
                        <a:cubicBezTo>
                          <a:pt x="27" y="72"/>
                          <a:pt x="27" y="83"/>
                          <a:pt x="25" y="84"/>
                        </a:cubicBezTo>
                        <a:cubicBezTo>
                          <a:pt x="21" y="88"/>
                          <a:pt x="13" y="86"/>
                          <a:pt x="13" y="80"/>
                        </a:cubicBezTo>
                        <a:cubicBezTo>
                          <a:pt x="13" y="48"/>
                          <a:pt x="13" y="53"/>
                          <a:pt x="13" y="21"/>
                        </a:cubicBezTo>
                        <a:cubicBezTo>
                          <a:pt x="12" y="21"/>
                          <a:pt x="11" y="21"/>
                          <a:pt x="10" y="21"/>
                        </a:cubicBezTo>
                        <a:cubicBezTo>
                          <a:pt x="10" y="31"/>
                          <a:pt x="10" y="28"/>
                          <a:pt x="10" y="39"/>
                        </a:cubicBezTo>
                        <a:cubicBezTo>
                          <a:pt x="10" y="42"/>
                          <a:pt x="9" y="46"/>
                          <a:pt x="4" y="46"/>
                        </a:cubicBezTo>
                        <a:cubicBezTo>
                          <a:pt x="1" y="46"/>
                          <a:pt x="0" y="44"/>
                          <a:pt x="0" y="41"/>
                        </a:cubicBezTo>
                        <a:cubicBezTo>
                          <a:pt x="0" y="28"/>
                          <a:pt x="0" y="29"/>
                          <a:pt x="0" y="15"/>
                        </a:cubicBezTo>
                        <a:cubicBezTo>
                          <a:pt x="0" y="10"/>
                          <a:pt x="2" y="5"/>
                          <a:pt x="7" y="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grpSp>
              <p:nvGrpSpPr>
                <p:cNvPr id="35" name="Group 34"/>
                <p:cNvGrpSpPr/>
                <p:nvPr/>
              </p:nvGrpSpPr>
              <p:grpSpPr>
                <a:xfrm>
                  <a:off x="5606646" y="964004"/>
                  <a:ext cx="186051" cy="321145"/>
                  <a:chOff x="4939495" y="4425596"/>
                  <a:chExt cx="249238" cy="430215"/>
                </a:xfrm>
                <a:grpFill/>
              </p:grpSpPr>
              <p:sp>
                <p:nvSpPr>
                  <p:cNvPr id="36" name="Freeform 11"/>
                  <p:cNvSpPr>
                    <a:spLocks/>
                  </p:cNvSpPr>
                  <p:nvPr/>
                </p:nvSpPr>
                <p:spPr bwMode="auto">
                  <a:xfrm>
                    <a:off x="4990296" y="4425596"/>
                    <a:ext cx="133350" cy="133350"/>
                  </a:xfrm>
                  <a:custGeom>
                    <a:avLst/>
                    <a:gdLst>
                      <a:gd name="T0" fmla="*/ 18 w 39"/>
                      <a:gd name="T1" fmla="*/ 2 h 39"/>
                      <a:gd name="T2" fmla="*/ 37 w 39"/>
                      <a:gd name="T3" fmla="*/ 21 h 39"/>
                      <a:gd name="T4" fmla="*/ 8 w 39"/>
                      <a:gd name="T5" fmla="*/ 28 h 39"/>
                      <a:gd name="T6" fmla="*/ 18 w 39"/>
                      <a:gd name="T7" fmla="*/ 2 h 39"/>
                    </a:gdLst>
                    <a:ahLst/>
                    <a:cxnLst>
                      <a:cxn ang="0">
                        <a:pos x="T0" y="T1"/>
                      </a:cxn>
                      <a:cxn ang="0">
                        <a:pos x="T2" y="T3"/>
                      </a:cxn>
                      <a:cxn ang="0">
                        <a:pos x="T4" y="T5"/>
                      </a:cxn>
                      <a:cxn ang="0">
                        <a:pos x="T6" y="T7"/>
                      </a:cxn>
                    </a:cxnLst>
                    <a:rect l="0" t="0" r="r" b="b"/>
                    <a:pathLst>
                      <a:path w="39" h="39">
                        <a:moveTo>
                          <a:pt x="18" y="2"/>
                        </a:moveTo>
                        <a:cubicBezTo>
                          <a:pt x="28" y="0"/>
                          <a:pt x="39" y="10"/>
                          <a:pt x="37" y="21"/>
                        </a:cubicBezTo>
                        <a:cubicBezTo>
                          <a:pt x="36" y="35"/>
                          <a:pt x="16" y="39"/>
                          <a:pt x="8" y="28"/>
                        </a:cubicBezTo>
                        <a:cubicBezTo>
                          <a:pt x="0" y="19"/>
                          <a:pt x="7" y="4"/>
                          <a:pt x="18" y="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7" name="Freeform 12"/>
                  <p:cNvSpPr>
                    <a:spLocks/>
                  </p:cNvSpPr>
                  <p:nvPr/>
                </p:nvSpPr>
                <p:spPr bwMode="auto">
                  <a:xfrm>
                    <a:off x="4939495" y="4544661"/>
                    <a:ext cx="249238" cy="311150"/>
                  </a:xfrm>
                  <a:custGeom>
                    <a:avLst/>
                    <a:gdLst>
                      <a:gd name="T0" fmla="*/ 14 w 73"/>
                      <a:gd name="T1" fmla="*/ 7 h 91"/>
                      <a:gd name="T2" fmla="*/ 39 w 73"/>
                      <a:gd name="T3" fmla="*/ 2 h 91"/>
                      <a:gd name="T4" fmla="*/ 59 w 73"/>
                      <a:gd name="T5" fmla="*/ 9 h 91"/>
                      <a:gd name="T6" fmla="*/ 69 w 73"/>
                      <a:gd name="T7" fmla="*/ 37 h 91"/>
                      <a:gd name="T8" fmla="*/ 70 w 73"/>
                      <a:gd name="T9" fmla="*/ 51 h 91"/>
                      <a:gd name="T10" fmla="*/ 60 w 73"/>
                      <a:gd name="T11" fmla="*/ 48 h 91"/>
                      <a:gd name="T12" fmla="*/ 52 w 73"/>
                      <a:gd name="T13" fmla="*/ 24 h 91"/>
                      <a:gd name="T14" fmla="*/ 49 w 73"/>
                      <a:gd name="T15" fmla="*/ 20 h 91"/>
                      <a:gd name="T16" fmla="*/ 60 w 73"/>
                      <a:gd name="T17" fmla="*/ 57 h 91"/>
                      <a:gd name="T18" fmla="*/ 51 w 73"/>
                      <a:gd name="T19" fmla="*/ 57 h 91"/>
                      <a:gd name="T20" fmla="*/ 51 w 73"/>
                      <a:gd name="T21" fmla="*/ 81 h 91"/>
                      <a:gd name="T22" fmla="*/ 45 w 73"/>
                      <a:gd name="T23" fmla="*/ 89 h 91"/>
                      <a:gd name="T24" fmla="*/ 38 w 73"/>
                      <a:gd name="T25" fmla="*/ 82 h 91"/>
                      <a:gd name="T26" fmla="*/ 38 w 73"/>
                      <a:gd name="T27" fmla="*/ 57 h 91"/>
                      <a:gd name="T28" fmla="*/ 34 w 73"/>
                      <a:gd name="T29" fmla="*/ 57 h 91"/>
                      <a:gd name="T30" fmla="*/ 34 w 73"/>
                      <a:gd name="T31" fmla="*/ 83 h 91"/>
                      <a:gd name="T32" fmla="*/ 22 w 73"/>
                      <a:gd name="T33" fmla="*/ 83 h 91"/>
                      <a:gd name="T34" fmla="*/ 22 w 73"/>
                      <a:gd name="T35" fmla="*/ 57 h 91"/>
                      <a:gd name="T36" fmla="*/ 12 w 73"/>
                      <a:gd name="T37" fmla="*/ 57 h 91"/>
                      <a:gd name="T38" fmla="*/ 21 w 73"/>
                      <a:gd name="T39" fmla="*/ 21 h 91"/>
                      <a:gd name="T40" fmla="*/ 19 w 73"/>
                      <a:gd name="T41" fmla="*/ 22 h 91"/>
                      <a:gd name="T42" fmla="*/ 12 w 73"/>
                      <a:gd name="T43" fmla="*/ 48 h 91"/>
                      <a:gd name="T44" fmla="*/ 1 w 73"/>
                      <a:gd name="T45" fmla="*/ 47 h 91"/>
                      <a:gd name="T46" fmla="*/ 4 w 73"/>
                      <a:gd name="T47" fmla="*/ 31 h 91"/>
                      <a:gd name="T48" fmla="*/ 14 w 73"/>
                      <a:gd name="T4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91">
                        <a:moveTo>
                          <a:pt x="14" y="7"/>
                        </a:moveTo>
                        <a:cubicBezTo>
                          <a:pt x="21" y="0"/>
                          <a:pt x="31" y="3"/>
                          <a:pt x="39" y="2"/>
                        </a:cubicBezTo>
                        <a:cubicBezTo>
                          <a:pt x="46" y="2"/>
                          <a:pt x="55" y="3"/>
                          <a:pt x="59" y="9"/>
                        </a:cubicBezTo>
                        <a:cubicBezTo>
                          <a:pt x="64" y="18"/>
                          <a:pt x="65" y="27"/>
                          <a:pt x="69" y="37"/>
                        </a:cubicBezTo>
                        <a:cubicBezTo>
                          <a:pt x="71" y="43"/>
                          <a:pt x="73" y="48"/>
                          <a:pt x="70" y="51"/>
                        </a:cubicBezTo>
                        <a:cubicBezTo>
                          <a:pt x="67" y="53"/>
                          <a:pt x="62" y="52"/>
                          <a:pt x="60" y="48"/>
                        </a:cubicBezTo>
                        <a:cubicBezTo>
                          <a:pt x="56" y="37"/>
                          <a:pt x="56" y="35"/>
                          <a:pt x="52" y="24"/>
                        </a:cubicBezTo>
                        <a:cubicBezTo>
                          <a:pt x="52" y="22"/>
                          <a:pt x="50" y="21"/>
                          <a:pt x="49" y="20"/>
                        </a:cubicBezTo>
                        <a:cubicBezTo>
                          <a:pt x="60" y="57"/>
                          <a:pt x="60" y="57"/>
                          <a:pt x="60" y="57"/>
                        </a:cubicBezTo>
                        <a:cubicBezTo>
                          <a:pt x="60" y="57"/>
                          <a:pt x="56" y="57"/>
                          <a:pt x="51" y="57"/>
                        </a:cubicBezTo>
                        <a:cubicBezTo>
                          <a:pt x="51" y="73"/>
                          <a:pt x="51" y="66"/>
                          <a:pt x="51" y="81"/>
                        </a:cubicBezTo>
                        <a:cubicBezTo>
                          <a:pt x="51" y="85"/>
                          <a:pt x="48" y="89"/>
                          <a:pt x="45" y="89"/>
                        </a:cubicBezTo>
                        <a:cubicBezTo>
                          <a:pt x="41" y="89"/>
                          <a:pt x="38" y="85"/>
                          <a:pt x="38" y="82"/>
                        </a:cubicBezTo>
                        <a:cubicBezTo>
                          <a:pt x="38" y="66"/>
                          <a:pt x="38" y="73"/>
                          <a:pt x="38" y="57"/>
                        </a:cubicBezTo>
                        <a:cubicBezTo>
                          <a:pt x="37" y="57"/>
                          <a:pt x="35" y="57"/>
                          <a:pt x="34" y="57"/>
                        </a:cubicBezTo>
                        <a:cubicBezTo>
                          <a:pt x="34" y="74"/>
                          <a:pt x="35" y="67"/>
                          <a:pt x="34" y="83"/>
                        </a:cubicBezTo>
                        <a:cubicBezTo>
                          <a:pt x="33" y="91"/>
                          <a:pt x="22" y="90"/>
                          <a:pt x="22" y="83"/>
                        </a:cubicBezTo>
                        <a:cubicBezTo>
                          <a:pt x="21" y="67"/>
                          <a:pt x="22" y="74"/>
                          <a:pt x="22" y="57"/>
                        </a:cubicBezTo>
                        <a:cubicBezTo>
                          <a:pt x="16" y="57"/>
                          <a:pt x="12" y="57"/>
                          <a:pt x="12" y="57"/>
                        </a:cubicBezTo>
                        <a:cubicBezTo>
                          <a:pt x="21" y="21"/>
                          <a:pt x="21" y="21"/>
                          <a:pt x="21" y="21"/>
                        </a:cubicBezTo>
                        <a:cubicBezTo>
                          <a:pt x="21" y="21"/>
                          <a:pt x="20" y="22"/>
                          <a:pt x="19" y="22"/>
                        </a:cubicBezTo>
                        <a:cubicBezTo>
                          <a:pt x="15" y="34"/>
                          <a:pt x="16" y="36"/>
                          <a:pt x="12" y="48"/>
                        </a:cubicBezTo>
                        <a:cubicBezTo>
                          <a:pt x="10" y="53"/>
                          <a:pt x="0" y="52"/>
                          <a:pt x="1" y="47"/>
                        </a:cubicBezTo>
                        <a:cubicBezTo>
                          <a:pt x="2" y="39"/>
                          <a:pt x="3" y="36"/>
                          <a:pt x="4" y="31"/>
                        </a:cubicBezTo>
                        <a:cubicBezTo>
                          <a:pt x="7" y="23"/>
                          <a:pt x="8" y="13"/>
                          <a:pt x="14" y="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grpSp>
        </p:grpSp>
        <p:sp>
          <p:nvSpPr>
            <p:cNvPr id="10" name="Rectangle 9"/>
            <p:cNvSpPr/>
            <p:nvPr/>
          </p:nvSpPr>
          <p:spPr>
            <a:xfrm>
              <a:off x="11437074" y="4481531"/>
              <a:ext cx="134111" cy="387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grpSp>
      <p:grpSp>
        <p:nvGrpSpPr>
          <p:cNvPr id="46" name="Group 45" descr="Pink group."/>
          <p:cNvGrpSpPr>
            <a:grpSpLocks/>
          </p:cNvGrpSpPr>
          <p:nvPr/>
        </p:nvGrpSpPr>
        <p:grpSpPr>
          <a:xfrm>
            <a:off x="11542150" y="2982044"/>
            <a:ext cx="8116263" cy="9000407"/>
            <a:chOff x="6104448" y="1265267"/>
            <a:chExt cx="2829262" cy="5132309"/>
          </a:xfrm>
        </p:grpSpPr>
        <p:sp>
          <p:nvSpPr>
            <p:cNvPr id="47" name="TextBox 46"/>
            <p:cNvSpPr txBox="1"/>
            <p:nvPr/>
          </p:nvSpPr>
          <p:spPr>
            <a:xfrm>
              <a:off x="6624638" y="1265267"/>
              <a:ext cx="2309072" cy="807317"/>
            </a:xfrm>
            <a:prstGeom prst="rect">
              <a:avLst/>
            </a:prstGeom>
            <a:noFill/>
          </p:spPr>
          <p:txBody>
            <a:bodyPr wrap="square" rtlCol="0" anchor="ctr">
              <a:spAutoFit/>
            </a:bodyPr>
            <a:lstStyle/>
            <a:p>
              <a:pPr algn="l"/>
              <a:r>
                <a:rPr lang="en-US" sz="5400" b="1" dirty="0">
                  <a:solidFill>
                    <a:schemeClr val="tx1"/>
                  </a:solidFill>
                  <a:latin typeface="Lato" panose="020F0502020204030203" pitchFamily="34" charset="0"/>
                  <a:ea typeface="Lato" panose="020F0502020204030203" pitchFamily="34" charset="0"/>
                  <a:cs typeface="Lato" panose="020F0502020204030203" pitchFamily="34" charset="0"/>
                </a:rPr>
                <a:t>47%</a:t>
              </a:r>
              <a:endParaRPr lang="en-US" sz="44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female</a:t>
              </a:r>
              <a:endParaRPr lang="en-US" sz="44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nvGrpSpPr>
            <p:cNvPr id="48" name="Group 47" descr="Female Half Icon"/>
            <p:cNvGrpSpPr/>
            <p:nvPr/>
          </p:nvGrpSpPr>
          <p:grpSpPr>
            <a:xfrm>
              <a:off x="6104448" y="1283274"/>
              <a:ext cx="690212" cy="5114302"/>
              <a:chOff x="6066348" y="978474"/>
              <a:chExt cx="690212" cy="5114302"/>
            </a:xfrm>
          </p:grpSpPr>
          <p:sp>
            <p:nvSpPr>
              <p:cNvPr id="80" name="Freeform 54"/>
              <p:cNvSpPr>
                <a:spLocks/>
              </p:cNvSpPr>
              <p:nvPr/>
            </p:nvSpPr>
            <p:spPr bwMode="auto">
              <a:xfrm flipH="1">
                <a:off x="6066348" y="1905001"/>
                <a:ext cx="690212" cy="4187775"/>
              </a:xfrm>
              <a:custGeom>
                <a:avLst/>
                <a:gdLst>
                  <a:gd name="T0" fmla="*/ 45 w 45"/>
                  <a:gd name="T1" fmla="*/ 99 h 165"/>
                  <a:gd name="T2" fmla="*/ 45 w 45"/>
                  <a:gd name="T3" fmla="*/ 1 h 165"/>
                  <a:gd name="T4" fmla="*/ 19 w 45"/>
                  <a:gd name="T5" fmla="*/ 6 h 165"/>
                  <a:gd name="T6" fmla="*/ 8 w 45"/>
                  <a:gd name="T7" fmla="*/ 35 h 165"/>
                  <a:gd name="T8" fmla="*/ 0 w 45"/>
                  <a:gd name="T9" fmla="*/ 65 h 165"/>
                  <a:gd name="T10" fmla="*/ 13 w 45"/>
                  <a:gd name="T11" fmla="*/ 66 h 165"/>
                  <a:gd name="T12" fmla="*/ 26 w 45"/>
                  <a:gd name="T13" fmla="*/ 25 h 165"/>
                  <a:gd name="T14" fmla="*/ 28 w 45"/>
                  <a:gd name="T15" fmla="*/ 23 h 165"/>
                  <a:gd name="T16" fmla="*/ 9 w 45"/>
                  <a:gd name="T17" fmla="*/ 99 h 165"/>
                  <a:gd name="T18" fmla="*/ 29 w 45"/>
                  <a:gd name="T19" fmla="*/ 99 h 165"/>
                  <a:gd name="T20" fmla="*/ 29 w 45"/>
                  <a:gd name="T21" fmla="*/ 157 h 165"/>
                  <a:gd name="T22" fmla="*/ 43 w 45"/>
                  <a:gd name="T23" fmla="*/ 157 h 165"/>
                  <a:gd name="T24" fmla="*/ 44 w 45"/>
                  <a:gd name="T25" fmla="*/ 99 h 165"/>
                  <a:gd name="T26" fmla="*/ 45 w 45"/>
                  <a:gd name="T27" fmla="*/ 9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65">
                    <a:moveTo>
                      <a:pt x="45" y="99"/>
                    </a:moveTo>
                    <a:cubicBezTo>
                      <a:pt x="45" y="1"/>
                      <a:pt x="45" y="1"/>
                      <a:pt x="45" y="1"/>
                    </a:cubicBezTo>
                    <a:cubicBezTo>
                      <a:pt x="36" y="1"/>
                      <a:pt x="26" y="0"/>
                      <a:pt x="19" y="6"/>
                    </a:cubicBezTo>
                    <a:cubicBezTo>
                      <a:pt x="12" y="14"/>
                      <a:pt x="12" y="25"/>
                      <a:pt x="8" y="35"/>
                    </a:cubicBezTo>
                    <a:cubicBezTo>
                      <a:pt x="6" y="45"/>
                      <a:pt x="1" y="55"/>
                      <a:pt x="0" y="65"/>
                    </a:cubicBezTo>
                    <a:cubicBezTo>
                      <a:pt x="0" y="72"/>
                      <a:pt x="12" y="73"/>
                      <a:pt x="13" y="66"/>
                    </a:cubicBezTo>
                    <a:cubicBezTo>
                      <a:pt x="18" y="53"/>
                      <a:pt x="21" y="38"/>
                      <a:pt x="26" y="25"/>
                    </a:cubicBezTo>
                    <a:cubicBezTo>
                      <a:pt x="26" y="24"/>
                      <a:pt x="28" y="23"/>
                      <a:pt x="28" y="23"/>
                    </a:cubicBezTo>
                    <a:cubicBezTo>
                      <a:pt x="22" y="48"/>
                      <a:pt x="15" y="74"/>
                      <a:pt x="9" y="99"/>
                    </a:cubicBezTo>
                    <a:cubicBezTo>
                      <a:pt x="16" y="99"/>
                      <a:pt x="22" y="99"/>
                      <a:pt x="29" y="99"/>
                    </a:cubicBezTo>
                    <a:cubicBezTo>
                      <a:pt x="29" y="118"/>
                      <a:pt x="28" y="138"/>
                      <a:pt x="29" y="157"/>
                    </a:cubicBezTo>
                    <a:cubicBezTo>
                      <a:pt x="30" y="165"/>
                      <a:pt x="43" y="165"/>
                      <a:pt x="43" y="157"/>
                    </a:cubicBezTo>
                    <a:cubicBezTo>
                      <a:pt x="44" y="138"/>
                      <a:pt x="43" y="118"/>
                      <a:pt x="44" y="99"/>
                    </a:cubicBezTo>
                    <a:cubicBezTo>
                      <a:pt x="44" y="99"/>
                      <a:pt x="45" y="99"/>
                      <a:pt x="45" y="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81" name="Oval 17"/>
              <p:cNvSpPr/>
              <p:nvPr/>
            </p:nvSpPr>
            <p:spPr bwMode="auto">
              <a:xfrm flipH="1">
                <a:off x="6083300" y="978474"/>
                <a:ext cx="263535"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grpSp>
      </p:grpSp>
      <p:sp>
        <p:nvSpPr>
          <p:cNvPr id="82" name="Rectangle 70"/>
          <p:cNvSpPr>
            <a:spLocks noChangeArrowheads="1"/>
          </p:cNvSpPr>
          <p:nvPr/>
        </p:nvSpPr>
        <p:spPr bwMode="auto">
          <a:xfrm>
            <a:off x="6137496" y="6007196"/>
            <a:ext cx="1260000" cy="540000"/>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26%</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3" name="Rectangle 70"/>
          <p:cNvSpPr>
            <a:spLocks noChangeArrowheads="1"/>
          </p:cNvSpPr>
          <p:nvPr/>
        </p:nvSpPr>
        <p:spPr bwMode="auto">
          <a:xfrm>
            <a:off x="5405447" y="6651648"/>
            <a:ext cx="1260000" cy="540000"/>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15%</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4" name="Rectangle 70"/>
          <p:cNvSpPr>
            <a:spLocks noChangeArrowheads="1"/>
          </p:cNvSpPr>
          <p:nvPr/>
        </p:nvSpPr>
        <p:spPr bwMode="auto">
          <a:xfrm>
            <a:off x="8260343" y="7368162"/>
            <a:ext cx="1260000" cy="540000"/>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42%</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91" name="Rectangle 70"/>
          <p:cNvSpPr>
            <a:spLocks noChangeArrowheads="1"/>
          </p:cNvSpPr>
          <p:nvPr/>
        </p:nvSpPr>
        <p:spPr bwMode="auto">
          <a:xfrm>
            <a:off x="873157" y="5322566"/>
            <a:ext cx="2501714" cy="2611951"/>
          </a:xfrm>
          <a:prstGeom prst="rect">
            <a:avLst/>
          </a:prstGeom>
          <a:noFill/>
          <a:ln w="9525">
            <a:noFill/>
            <a:miter lim="800000"/>
            <a:headEnd/>
            <a:tailEnd/>
          </a:ln>
        </p:spPr>
        <p:txBody>
          <a:bodyPr lIns="45720" tIns="18288" rIns="27432" bIns="18288" anchor="ctr"/>
          <a:lstStyle/>
          <a:p>
            <a:pPr algn="r">
              <a:spcBef>
                <a:spcPts val="200"/>
              </a:spcBef>
            </a:pPr>
            <a:r>
              <a:rPr lang="en-US" sz="5400" b="1" dirty="0">
                <a:solidFill>
                  <a:schemeClr val="tx1"/>
                </a:solidFill>
                <a:latin typeface="Lato" panose="020F0502020204030203" pitchFamily="34" charset="0"/>
                <a:ea typeface="Lato" panose="020F0502020204030203" pitchFamily="34" charset="0"/>
                <a:cs typeface="Lato" panose="020F0502020204030203" pitchFamily="34" charset="0"/>
              </a:rPr>
              <a:t>58%</a:t>
            </a:r>
          </a:p>
          <a:p>
            <a:pPr algn="r">
              <a:spcBef>
                <a:spcPts val="200"/>
              </a:spcBef>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children</a:t>
            </a:r>
            <a:endParaRPr lang="en-US" sz="2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cxnSp>
        <p:nvCxnSpPr>
          <p:cNvPr id="92" name="Straight Connector 91"/>
          <p:cNvCxnSpPr/>
          <p:nvPr/>
        </p:nvCxnSpPr>
        <p:spPr>
          <a:xfrm flipH="1" flipV="1">
            <a:off x="5848026" y="9890139"/>
            <a:ext cx="4635" cy="143866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4" name="Rectangle 70"/>
          <p:cNvSpPr>
            <a:spLocks noChangeArrowheads="1"/>
          </p:cNvSpPr>
          <p:nvPr/>
        </p:nvSpPr>
        <p:spPr bwMode="auto">
          <a:xfrm>
            <a:off x="6010847" y="9874216"/>
            <a:ext cx="2587205" cy="1515494"/>
          </a:xfrm>
          <a:prstGeom prst="rect">
            <a:avLst/>
          </a:prstGeom>
          <a:noFill/>
          <a:ln w="9525">
            <a:noFill/>
            <a:miter lim="800000"/>
            <a:headEnd/>
            <a:tailEnd/>
          </a:ln>
        </p:spPr>
        <p:txBody>
          <a:bodyPr lIns="45720" tIns="18288" rIns="27432" bIns="18288" anchor="ctr"/>
          <a:lstStyle/>
          <a:p>
            <a:pPr algn="l">
              <a:spcBef>
                <a:spcPts val="200"/>
              </a:spcBef>
            </a:pPr>
            <a:r>
              <a:rPr lang="en-US" sz="5400" b="1" dirty="0">
                <a:solidFill>
                  <a:schemeClr val="tx1"/>
                </a:solidFill>
                <a:latin typeface="Lato" panose="020F0502020204030203" pitchFamily="34" charset="0"/>
                <a:ea typeface="Lato" panose="020F0502020204030203" pitchFamily="34" charset="0"/>
                <a:cs typeface="Lato" panose="020F0502020204030203" pitchFamily="34" charset="0"/>
              </a:rPr>
              <a:t>89</a:t>
            </a:r>
            <a:endParaRPr lang="en-US" sz="48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spcBef>
                <a:spcPts val="200"/>
              </a:spcBef>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families</a:t>
            </a:r>
            <a:endParaRPr lang="en-US" sz="2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cxnSp>
        <p:nvCxnSpPr>
          <p:cNvPr id="95" name="Straight Connector 94"/>
          <p:cNvCxnSpPr/>
          <p:nvPr/>
        </p:nvCxnSpPr>
        <p:spPr>
          <a:xfrm flipH="1" flipV="1">
            <a:off x="17418607" y="9900219"/>
            <a:ext cx="4635" cy="143866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6" name="Rectangle 70"/>
          <p:cNvSpPr>
            <a:spLocks noChangeArrowheads="1"/>
          </p:cNvSpPr>
          <p:nvPr/>
        </p:nvSpPr>
        <p:spPr bwMode="auto">
          <a:xfrm>
            <a:off x="13194199" y="9931843"/>
            <a:ext cx="4056849" cy="1395646"/>
          </a:xfrm>
          <a:prstGeom prst="rect">
            <a:avLst/>
          </a:prstGeom>
          <a:noFill/>
          <a:ln w="9525">
            <a:noFill/>
            <a:miter lim="800000"/>
            <a:headEnd/>
            <a:tailEnd/>
          </a:ln>
        </p:spPr>
        <p:txBody>
          <a:bodyPr lIns="45720" tIns="18288" rIns="27432" bIns="18288" anchor="ctr"/>
          <a:lstStyle/>
          <a:p>
            <a:pPr algn="r">
              <a:spcBef>
                <a:spcPts val="200"/>
              </a:spcBef>
            </a:pPr>
            <a:r>
              <a:rPr lang="en-US" sz="5400" b="1" dirty="0">
                <a:solidFill>
                  <a:schemeClr val="tx1"/>
                </a:solidFill>
                <a:latin typeface="Lato" panose="020F0502020204030203" pitchFamily="34" charset="0"/>
                <a:ea typeface="Lato" panose="020F0502020204030203" pitchFamily="34" charset="0"/>
                <a:cs typeface="Lato" panose="020F0502020204030203" pitchFamily="34" charset="0"/>
              </a:rPr>
              <a:t>5</a:t>
            </a:r>
            <a:endParaRPr lang="en-US" sz="48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lgn="r">
              <a:spcBef>
                <a:spcPts val="200"/>
              </a:spcBef>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average family size</a:t>
            </a:r>
            <a:endParaRPr lang="en-US" sz="2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97" name="Rectangle 96"/>
          <p:cNvSpPr/>
          <p:nvPr/>
        </p:nvSpPr>
        <p:spPr bwMode="auto">
          <a:xfrm>
            <a:off x="17418607" y="5287047"/>
            <a:ext cx="2196533" cy="528173"/>
          </a:xfrm>
          <a:prstGeom prst="rect">
            <a:avLst/>
          </a:prstGeom>
          <a:solidFill>
            <a:schemeClr val="accent4">
              <a:alpha val="50000"/>
            </a:schemeClr>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Lato" panose="020F0502020204030203" pitchFamily="34" charset="0"/>
                <a:ea typeface="Lato" panose="020F0502020204030203" pitchFamily="34" charset="0"/>
                <a:cs typeface="Lato" panose="020F0502020204030203" pitchFamily="34" charset="0"/>
              </a:rPr>
              <a:t>Aged 0-4</a:t>
            </a:r>
          </a:p>
        </p:txBody>
      </p:sp>
      <p:sp>
        <p:nvSpPr>
          <p:cNvPr id="98" name="Rectangle 97"/>
          <p:cNvSpPr/>
          <p:nvPr/>
        </p:nvSpPr>
        <p:spPr bwMode="auto">
          <a:xfrm>
            <a:off x="16649243" y="5949467"/>
            <a:ext cx="2965897" cy="528173"/>
          </a:xfrm>
          <a:prstGeom prst="rect">
            <a:avLst/>
          </a:prstGeom>
          <a:solidFill>
            <a:schemeClr val="accent4">
              <a:alpha val="85000"/>
            </a:schemeClr>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Lato" panose="020F0502020204030203" pitchFamily="34" charset="0"/>
                <a:ea typeface="Lato" panose="020F0502020204030203" pitchFamily="34" charset="0"/>
                <a:cs typeface="Lato" panose="020F0502020204030203" pitchFamily="34" charset="0"/>
              </a:rPr>
              <a:t>Aged 5-12</a:t>
            </a:r>
          </a:p>
        </p:txBody>
      </p:sp>
      <p:sp>
        <p:nvSpPr>
          <p:cNvPr id="99" name="Rectangle 98"/>
          <p:cNvSpPr/>
          <p:nvPr/>
        </p:nvSpPr>
        <p:spPr bwMode="auto">
          <a:xfrm>
            <a:off x="18020816" y="6611887"/>
            <a:ext cx="1594323" cy="528173"/>
          </a:xfrm>
          <a:prstGeom prst="rect">
            <a:avLst/>
          </a:prstGeom>
          <a:solidFill>
            <a:schemeClr val="accent4">
              <a:alpha val="75000"/>
            </a:schemeClr>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latin typeface="Lato" panose="020F0502020204030203" pitchFamily="34" charset="0"/>
                <a:ea typeface="Lato" panose="020F0502020204030203" pitchFamily="34" charset="0"/>
                <a:cs typeface="Lato" panose="020F0502020204030203" pitchFamily="34" charset="0"/>
              </a:rPr>
              <a:t>Aged 13-17</a:t>
            </a:r>
          </a:p>
        </p:txBody>
      </p:sp>
      <p:sp>
        <p:nvSpPr>
          <p:cNvPr id="100" name="Rectangle 99"/>
          <p:cNvSpPr/>
          <p:nvPr/>
        </p:nvSpPr>
        <p:spPr bwMode="auto">
          <a:xfrm>
            <a:off x="14861582" y="7274307"/>
            <a:ext cx="4753558" cy="528173"/>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r>
              <a:rPr lang="en-US" sz="2400" b="1" dirty="0">
                <a:solidFill>
                  <a:srgbClr val="FFFFFF"/>
                </a:solidFill>
                <a:latin typeface="Lato" panose="020F0502020204030203" pitchFamily="34" charset="0"/>
                <a:ea typeface="Lato" panose="020F0502020204030203" pitchFamily="34" charset="0"/>
                <a:cs typeface="Lato" panose="020F0502020204030203" pitchFamily="34" charset="0"/>
              </a:rPr>
              <a:t>Adults</a:t>
            </a:r>
          </a:p>
        </p:txBody>
      </p:sp>
      <p:cxnSp>
        <p:nvCxnSpPr>
          <p:cNvPr id="103" name="Straight Connector 102"/>
          <p:cNvCxnSpPr/>
          <p:nvPr/>
        </p:nvCxnSpPr>
        <p:spPr>
          <a:xfrm flipH="1" flipV="1">
            <a:off x="19749308" y="5247242"/>
            <a:ext cx="877" cy="266400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4" name="Rectangle 70"/>
          <p:cNvSpPr>
            <a:spLocks noChangeArrowheads="1"/>
          </p:cNvSpPr>
          <p:nvPr/>
        </p:nvSpPr>
        <p:spPr bwMode="auto">
          <a:xfrm>
            <a:off x="19929252" y="5322565"/>
            <a:ext cx="1695904" cy="2611951"/>
          </a:xfrm>
          <a:prstGeom prst="rect">
            <a:avLst/>
          </a:prstGeom>
          <a:noFill/>
          <a:ln w="9525">
            <a:noFill/>
            <a:miter lim="800000"/>
            <a:headEnd/>
            <a:tailEnd/>
          </a:ln>
        </p:spPr>
        <p:txBody>
          <a:bodyPr lIns="45720" tIns="18288" rIns="27432" bIns="18288" anchor="ctr"/>
          <a:lstStyle/>
          <a:p>
            <a:pPr algn="l">
              <a:spcBef>
                <a:spcPts val="200"/>
              </a:spcBef>
            </a:pPr>
            <a:r>
              <a:rPr lang="en-US" sz="5400" b="1" dirty="0">
                <a:solidFill>
                  <a:schemeClr val="tx1"/>
                </a:solidFill>
                <a:latin typeface="Lato" panose="020F0502020204030203" pitchFamily="34" charset="0"/>
                <a:ea typeface="Lato" panose="020F0502020204030203" pitchFamily="34" charset="0"/>
                <a:cs typeface="Lato" panose="020F0502020204030203" pitchFamily="34" charset="0"/>
              </a:rPr>
              <a:t>52%</a:t>
            </a:r>
          </a:p>
          <a:p>
            <a:pPr algn="l">
              <a:spcBef>
                <a:spcPts val="200"/>
              </a:spcBef>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children</a:t>
            </a:r>
            <a:endParaRPr lang="en-US" sz="2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05" name="Rectangle 70"/>
          <p:cNvSpPr>
            <a:spLocks noChangeArrowheads="1"/>
          </p:cNvSpPr>
          <p:nvPr/>
        </p:nvSpPr>
        <p:spPr bwMode="auto">
          <a:xfrm>
            <a:off x="16336367" y="5277901"/>
            <a:ext cx="1232404" cy="528173"/>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16%</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06" name="Rectangle 70"/>
          <p:cNvSpPr>
            <a:spLocks noChangeArrowheads="1"/>
          </p:cNvSpPr>
          <p:nvPr/>
        </p:nvSpPr>
        <p:spPr bwMode="auto">
          <a:xfrm>
            <a:off x="13766466" y="7299954"/>
            <a:ext cx="1232404" cy="528173"/>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48%</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07" name="Rectangle 70"/>
          <p:cNvSpPr>
            <a:spLocks noChangeArrowheads="1"/>
          </p:cNvSpPr>
          <p:nvPr/>
        </p:nvSpPr>
        <p:spPr bwMode="auto">
          <a:xfrm>
            <a:off x="15530927" y="5970733"/>
            <a:ext cx="1232404" cy="528173"/>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26%</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08" name="Rectangle 70"/>
          <p:cNvSpPr>
            <a:spLocks noChangeArrowheads="1"/>
          </p:cNvSpPr>
          <p:nvPr/>
        </p:nvSpPr>
        <p:spPr bwMode="auto">
          <a:xfrm>
            <a:off x="17023916" y="6622520"/>
            <a:ext cx="1232404" cy="528173"/>
          </a:xfrm>
          <a:prstGeom prst="rect">
            <a:avLst/>
          </a:prstGeom>
          <a:noFill/>
          <a:ln w="9525">
            <a:noFill/>
            <a:miter lim="800000"/>
            <a:headEnd/>
            <a:tailEnd/>
          </a:ln>
        </p:spPr>
        <p:txBody>
          <a:bodyPr lIns="45720" tIns="18288" rIns="27432" bIns="0" anchor="ctr"/>
          <a:lstStyle/>
          <a:p>
            <a:pPr>
              <a:lnSpc>
                <a:spcPct val="85000"/>
              </a:lnSpc>
              <a:spcBef>
                <a:spcPts val="200"/>
              </a:spcBef>
            </a:pP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10%</a:t>
            </a:r>
            <a:endParaRPr lang="en-US" sz="18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cxnSp>
        <p:nvCxnSpPr>
          <p:cNvPr id="110" name="Straight Connector 109"/>
          <p:cNvCxnSpPr/>
          <p:nvPr/>
        </p:nvCxnSpPr>
        <p:spPr>
          <a:xfrm flipH="1" flipV="1">
            <a:off x="3515736" y="5270517"/>
            <a:ext cx="877" cy="266400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7" name="Freeform 6"/>
          <p:cNvSpPr>
            <a:spLocks/>
          </p:cNvSpPr>
          <p:nvPr/>
        </p:nvSpPr>
        <p:spPr bwMode="auto">
          <a:xfrm>
            <a:off x="18573596" y="10048488"/>
            <a:ext cx="246835" cy="242939"/>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18" name="Freeform 7"/>
          <p:cNvSpPr>
            <a:spLocks/>
          </p:cNvSpPr>
          <p:nvPr/>
        </p:nvSpPr>
        <p:spPr bwMode="auto">
          <a:xfrm>
            <a:off x="18450183" y="10276965"/>
            <a:ext cx="482189" cy="1049845"/>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19" name="Freeform 5"/>
          <p:cNvSpPr>
            <a:spLocks/>
          </p:cNvSpPr>
          <p:nvPr/>
        </p:nvSpPr>
        <p:spPr bwMode="auto">
          <a:xfrm>
            <a:off x="18100042" y="10065826"/>
            <a:ext cx="241094" cy="242939"/>
          </a:xfrm>
          <a:custGeom>
            <a:avLst/>
            <a:gdLst>
              <a:gd name="T0" fmla="*/ 17 w 39"/>
              <a:gd name="T1" fmla="*/ 3 h 39"/>
              <a:gd name="T2" fmla="*/ 37 w 39"/>
              <a:gd name="T3" fmla="*/ 21 h 39"/>
              <a:gd name="T4" fmla="*/ 8 w 39"/>
              <a:gd name="T5" fmla="*/ 28 h 39"/>
              <a:gd name="T6" fmla="*/ 17 w 39"/>
              <a:gd name="T7" fmla="*/ 3 h 39"/>
            </a:gdLst>
            <a:ahLst/>
            <a:cxnLst>
              <a:cxn ang="0">
                <a:pos x="T0" y="T1"/>
              </a:cxn>
              <a:cxn ang="0">
                <a:pos x="T2" y="T3"/>
              </a:cxn>
              <a:cxn ang="0">
                <a:pos x="T4" y="T5"/>
              </a:cxn>
              <a:cxn ang="0">
                <a:pos x="T6" y="T7"/>
              </a:cxn>
            </a:cxnLst>
            <a:rect l="0" t="0" r="r" b="b"/>
            <a:pathLst>
              <a:path w="39" h="39">
                <a:moveTo>
                  <a:pt x="17" y="3"/>
                </a:moveTo>
                <a:cubicBezTo>
                  <a:pt x="28" y="0"/>
                  <a:pt x="39" y="10"/>
                  <a:pt x="37" y="21"/>
                </a:cubicBezTo>
                <a:cubicBezTo>
                  <a:pt x="36" y="35"/>
                  <a:pt x="15" y="39"/>
                  <a:pt x="8" y="28"/>
                </a:cubicBezTo>
                <a:cubicBezTo>
                  <a:pt x="0" y="19"/>
                  <a:pt x="6" y="5"/>
                  <a:pt x="17" y="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0" name="Freeform 10"/>
          <p:cNvSpPr>
            <a:spLocks/>
          </p:cNvSpPr>
          <p:nvPr/>
        </p:nvSpPr>
        <p:spPr bwMode="auto">
          <a:xfrm>
            <a:off x="17950793" y="10300089"/>
            <a:ext cx="576905" cy="1035383"/>
          </a:xfrm>
          <a:custGeom>
            <a:avLst/>
            <a:gdLst>
              <a:gd name="T0" fmla="*/ 19 w 93"/>
              <a:gd name="T1" fmla="*/ 7 h 166"/>
              <a:gd name="T2" fmla="*/ 49 w 93"/>
              <a:gd name="T3" fmla="*/ 2 h 166"/>
              <a:gd name="T4" fmla="*/ 72 w 93"/>
              <a:gd name="T5" fmla="*/ 10 h 166"/>
              <a:gd name="T6" fmla="*/ 84 w 93"/>
              <a:gd name="T7" fmla="*/ 43 h 166"/>
              <a:gd name="T8" fmla="*/ 89 w 93"/>
              <a:gd name="T9" fmla="*/ 71 h 166"/>
              <a:gd name="T10" fmla="*/ 77 w 93"/>
              <a:gd name="T11" fmla="*/ 67 h 166"/>
              <a:gd name="T12" fmla="*/ 65 w 93"/>
              <a:gd name="T13" fmla="*/ 28 h 166"/>
              <a:gd name="T14" fmla="*/ 61 w 93"/>
              <a:gd name="T15" fmla="*/ 23 h 166"/>
              <a:gd name="T16" fmla="*/ 82 w 93"/>
              <a:gd name="T17" fmla="*/ 100 h 166"/>
              <a:gd name="T18" fmla="*/ 63 w 93"/>
              <a:gd name="T19" fmla="*/ 100 h 166"/>
              <a:gd name="T20" fmla="*/ 63 w 93"/>
              <a:gd name="T21" fmla="*/ 156 h 166"/>
              <a:gd name="T22" fmla="*/ 55 w 93"/>
              <a:gd name="T23" fmla="*/ 164 h 166"/>
              <a:gd name="T24" fmla="*/ 48 w 93"/>
              <a:gd name="T25" fmla="*/ 156 h 166"/>
              <a:gd name="T26" fmla="*/ 48 w 93"/>
              <a:gd name="T27" fmla="*/ 100 h 166"/>
              <a:gd name="T28" fmla="*/ 43 w 93"/>
              <a:gd name="T29" fmla="*/ 100 h 166"/>
              <a:gd name="T30" fmla="*/ 43 w 93"/>
              <a:gd name="T31" fmla="*/ 158 h 166"/>
              <a:gd name="T32" fmla="*/ 29 w 93"/>
              <a:gd name="T33" fmla="*/ 158 h 166"/>
              <a:gd name="T34" fmla="*/ 28 w 93"/>
              <a:gd name="T35" fmla="*/ 100 h 166"/>
              <a:gd name="T36" fmla="*/ 9 w 93"/>
              <a:gd name="T37" fmla="*/ 100 h 166"/>
              <a:gd name="T38" fmla="*/ 28 w 93"/>
              <a:gd name="T39" fmla="*/ 24 h 166"/>
              <a:gd name="T40" fmla="*/ 25 w 93"/>
              <a:gd name="T41" fmla="*/ 26 h 166"/>
              <a:gd name="T42" fmla="*/ 13 w 93"/>
              <a:gd name="T43" fmla="*/ 67 h 166"/>
              <a:gd name="T44" fmla="*/ 0 w 93"/>
              <a:gd name="T45" fmla="*/ 66 h 166"/>
              <a:gd name="T46" fmla="*/ 8 w 93"/>
              <a:gd name="T47" fmla="*/ 36 h 166"/>
              <a:gd name="T48" fmla="*/ 19 w 93"/>
              <a:gd name="T49"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66">
                <a:moveTo>
                  <a:pt x="19" y="7"/>
                </a:moveTo>
                <a:cubicBezTo>
                  <a:pt x="27" y="0"/>
                  <a:pt x="39" y="3"/>
                  <a:pt x="49" y="2"/>
                </a:cubicBezTo>
                <a:cubicBezTo>
                  <a:pt x="58" y="1"/>
                  <a:pt x="68" y="2"/>
                  <a:pt x="72" y="10"/>
                </a:cubicBezTo>
                <a:cubicBezTo>
                  <a:pt x="78" y="20"/>
                  <a:pt x="80" y="32"/>
                  <a:pt x="84" y="43"/>
                </a:cubicBezTo>
                <a:cubicBezTo>
                  <a:pt x="90" y="59"/>
                  <a:pt x="93" y="68"/>
                  <a:pt x="89" y="71"/>
                </a:cubicBezTo>
                <a:cubicBezTo>
                  <a:pt x="85" y="73"/>
                  <a:pt x="79" y="72"/>
                  <a:pt x="77" y="67"/>
                </a:cubicBezTo>
                <a:cubicBezTo>
                  <a:pt x="72" y="54"/>
                  <a:pt x="69" y="41"/>
                  <a:pt x="65" y="28"/>
                </a:cubicBezTo>
                <a:cubicBezTo>
                  <a:pt x="64" y="25"/>
                  <a:pt x="62" y="24"/>
                  <a:pt x="61" y="23"/>
                </a:cubicBezTo>
                <a:cubicBezTo>
                  <a:pt x="67" y="49"/>
                  <a:pt x="75" y="74"/>
                  <a:pt x="82" y="100"/>
                </a:cubicBezTo>
                <a:cubicBezTo>
                  <a:pt x="76" y="100"/>
                  <a:pt x="69" y="100"/>
                  <a:pt x="63" y="100"/>
                </a:cubicBezTo>
                <a:cubicBezTo>
                  <a:pt x="63" y="119"/>
                  <a:pt x="63" y="137"/>
                  <a:pt x="63" y="156"/>
                </a:cubicBezTo>
                <a:cubicBezTo>
                  <a:pt x="63" y="160"/>
                  <a:pt x="60" y="165"/>
                  <a:pt x="55" y="164"/>
                </a:cubicBezTo>
                <a:cubicBezTo>
                  <a:pt x="51" y="165"/>
                  <a:pt x="47" y="160"/>
                  <a:pt x="48" y="156"/>
                </a:cubicBezTo>
                <a:cubicBezTo>
                  <a:pt x="48" y="137"/>
                  <a:pt x="48" y="119"/>
                  <a:pt x="48" y="100"/>
                </a:cubicBezTo>
                <a:cubicBezTo>
                  <a:pt x="47" y="100"/>
                  <a:pt x="44" y="100"/>
                  <a:pt x="43" y="100"/>
                </a:cubicBezTo>
                <a:cubicBezTo>
                  <a:pt x="43" y="119"/>
                  <a:pt x="44" y="139"/>
                  <a:pt x="43" y="158"/>
                </a:cubicBezTo>
                <a:cubicBezTo>
                  <a:pt x="42" y="166"/>
                  <a:pt x="29" y="166"/>
                  <a:pt x="29" y="158"/>
                </a:cubicBezTo>
                <a:cubicBezTo>
                  <a:pt x="28" y="139"/>
                  <a:pt x="29" y="119"/>
                  <a:pt x="28" y="100"/>
                </a:cubicBezTo>
                <a:cubicBezTo>
                  <a:pt x="22" y="100"/>
                  <a:pt x="15" y="100"/>
                  <a:pt x="9" y="100"/>
                </a:cubicBezTo>
                <a:cubicBezTo>
                  <a:pt x="15" y="75"/>
                  <a:pt x="22" y="49"/>
                  <a:pt x="28" y="24"/>
                </a:cubicBezTo>
                <a:cubicBezTo>
                  <a:pt x="27" y="24"/>
                  <a:pt x="26" y="25"/>
                  <a:pt x="25" y="26"/>
                </a:cubicBezTo>
                <a:cubicBezTo>
                  <a:pt x="20" y="39"/>
                  <a:pt x="18" y="54"/>
                  <a:pt x="13" y="67"/>
                </a:cubicBezTo>
                <a:cubicBezTo>
                  <a:pt x="11" y="74"/>
                  <a:pt x="0" y="73"/>
                  <a:pt x="0" y="66"/>
                </a:cubicBezTo>
                <a:cubicBezTo>
                  <a:pt x="1" y="56"/>
                  <a:pt x="5" y="46"/>
                  <a:pt x="8" y="36"/>
                </a:cubicBezTo>
                <a:cubicBezTo>
                  <a:pt x="11" y="26"/>
                  <a:pt x="12" y="15"/>
                  <a:pt x="19"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1" name="Freeform 8"/>
          <p:cNvSpPr>
            <a:spLocks/>
          </p:cNvSpPr>
          <p:nvPr/>
        </p:nvSpPr>
        <p:spPr bwMode="auto">
          <a:xfrm>
            <a:off x="17684755" y="10560395"/>
            <a:ext cx="249707" cy="242939"/>
          </a:xfrm>
          <a:custGeom>
            <a:avLst/>
            <a:gdLst>
              <a:gd name="T0" fmla="*/ 16 w 40"/>
              <a:gd name="T1" fmla="*/ 3 h 39"/>
              <a:gd name="T2" fmla="*/ 35 w 40"/>
              <a:gd name="T3" fmla="*/ 24 h 39"/>
              <a:gd name="T4" fmla="*/ 8 w 40"/>
              <a:gd name="T5" fmla="*/ 29 h 39"/>
              <a:gd name="T6" fmla="*/ 16 w 40"/>
              <a:gd name="T7" fmla="*/ 3 h 39"/>
            </a:gdLst>
            <a:ahLst/>
            <a:cxnLst>
              <a:cxn ang="0">
                <a:pos x="T0" y="T1"/>
              </a:cxn>
              <a:cxn ang="0">
                <a:pos x="T2" y="T3"/>
              </a:cxn>
              <a:cxn ang="0">
                <a:pos x="T4" y="T5"/>
              </a:cxn>
              <a:cxn ang="0">
                <a:pos x="T6" y="T7"/>
              </a:cxn>
            </a:cxnLst>
            <a:rect l="0" t="0" r="r" b="b"/>
            <a:pathLst>
              <a:path w="40" h="39">
                <a:moveTo>
                  <a:pt x="16" y="3"/>
                </a:moveTo>
                <a:cubicBezTo>
                  <a:pt x="28" y="0"/>
                  <a:pt x="40" y="13"/>
                  <a:pt x="35" y="24"/>
                </a:cubicBezTo>
                <a:cubicBezTo>
                  <a:pt x="32" y="36"/>
                  <a:pt x="15" y="39"/>
                  <a:pt x="8" y="29"/>
                </a:cubicBezTo>
                <a:cubicBezTo>
                  <a:pt x="0" y="21"/>
                  <a:pt x="5" y="6"/>
                  <a:pt x="16" y="3"/>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22" name="Freeform 9"/>
          <p:cNvSpPr>
            <a:spLocks/>
          </p:cNvSpPr>
          <p:nvPr/>
        </p:nvSpPr>
        <p:spPr bwMode="auto">
          <a:xfrm>
            <a:off x="17630222" y="10788875"/>
            <a:ext cx="353033" cy="555290"/>
          </a:xfrm>
          <a:custGeom>
            <a:avLst/>
            <a:gdLst>
              <a:gd name="T0" fmla="*/ 7 w 57"/>
              <a:gd name="T1" fmla="*/ 3 h 89"/>
              <a:gd name="T2" fmla="*/ 32 w 57"/>
              <a:gd name="T3" fmla="*/ 1 h 89"/>
              <a:gd name="T4" fmla="*/ 53 w 57"/>
              <a:gd name="T5" fmla="*/ 5 h 89"/>
              <a:gd name="T6" fmla="*/ 57 w 57"/>
              <a:gd name="T7" fmla="*/ 20 h 89"/>
              <a:gd name="T8" fmla="*/ 57 w 57"/>
              <a:gd name="T9" fmla="*/ 40 h 89"/>
              <a:gd name="T10" fmla="*/ 53 w 57"/>
              <a:gd name="T11" fmla="*/ 46 h 89"/>
              <a:gd name="T12" fmla="*/ 47 w 57"/>
              <a:gd name="T13" fmla="*/ 40 h 89"/>
              <a:gd name="T14" fmla="*/ 47 w 57"/>
              <a:gd name="T15" fmla="*/ 21 h 89"/>
              <a:gd name="T16" fmla="*/ 43 w 57"/>
              <a:gd name="T17" fmla="*/ 21 h 89"/>
              <a:gd name="T18" fmla="*/ 43 w 57"/>
              <a:gd name="T19" fmla="*/ 80 h 89"/>
              <a:gd name="T20" fmla="*/ 30 w 57"/>
              <a:gd name="T21" fmla="*/ 81 h 89"/>
              <a:gd name="T22" fmla="*/ 30 w 57"/>
              <a:gd name="T23" fmla="*/ 46 h 89"/>
              <a:gd name="T24" fmla="*/ 27 w 57"/>
              <a:gd name="T25" fmla="*/ 46 h 89"/>
              <a:gd name="T26" fmla="*/ 27 w 57"/>
              <a:gd name="T27" fmla="*/ 68 h 89"/>
              <a:gd name="T28" fmla="*/ 25 w 57"/>
              <a:gd name="T29" fmla="*/ 84 h 89"/>
              <a:gd name="T30" fmla="*/ 13 w 57"/>
              <a:gd name="T31" fmla="*/ 80 h 89"/>
              <a:gd name="T32" fmla="*/ 13 w 57"/>
              <a:gd name="T33" fmla="*/ 21 h 89"/>
              <a:gd name="T34" fmla="*/ 10 w 57"/>
              <a:gd name="T35" fmla="*/ 21 h 89"/>
              <a:gd name="T36" fmla="*/ 10 w 57"/>
              <a:gd name="T37" fmla="*/ 39 h 89"/>
              <a:gd name="T38" fmla="*/ 4 w 57"/>
              <a:gd name="T39" fmla="*/ 46 h 89"/>
              <a:gd name="T40" fmla="*/ 0 w 57"/>
              <a:gd name="T41" fmla="*/ 41 h 89"/>
              <a:gd name="T42" fmla="*/ 0 w 57"/>
              <a:gd name="T43" fmla="*/ 15 h 89"/>
              <a:gd name="T44" fmla="*/ 7 w 57"/>
              <a:gd name="T4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7" y="3"/>
                </a:moveTo>
                <a:cubicBezTo>
                  <a:pt x="15" y="0"/>
                  <a:pt x="23" y="1"/>
                  <a:pt x="32" y="1"/>
                </a:cubicBezTo>
                <a:cubicBezTo>
                  <a:pt x="39" y="1"/>
                  <a:pt x="47" y="0"/>
                  <a:pt x="53" y="5"/>
                </a:cubicBezTo>
                <a:cubicBezTo>
                  <a:pt x="57" y="9"/>
                  <a:pt x="57" y="15"/>
                  <a:pt x="57" y="20"/>
                </a:cubicBezTo>
                <a:cubicBezTo>
                  <a:pt x="57" y="31"/>
                  <a:pt x="57" y="29"/>
                  <a:pt x="57" y="40"/>
                </a:cubicBezTo>
                <a:cubicBezTo>
                  <a:pt x="57" y="43"/>
                  <a:pt x="57" y="45"/>
                  <a:pt x="53" y="46"/>
                </a:cubicBezTo>
                <a:cubicBezTo>
                  <a:pt x="49" y="47"/>
                  <a:pt x="47" y="43"/>
                  <a:pt x="47" y="40"/>
                </a:cubicBezTo>
                <a:cubicBezTo>
                  <a:pt x="47" y="29"/>
                  <a:pt x="47" y="32"/>
                  <a:pt x="47" y="21"/>
                </a:cubicBezTo>
                <a:cubicBezTo>
                  <a:pt x="46" y="21"/>
                  <a:pt x="44" y="21"/>
                  <a:pt x="43" y="21"/>
                </a:cubicBezTo>
                <a:cubicBezTo>
                  <a:pt x="43" y="52"/>
                  <a:pt x="44" y="48"/>
                  <a:pt x="43" y="80"/>
                </a:cubicBezTo>
                <a:cubicBezTo>
                  <a:pt x="44" y="87"/>
                  <a:pt x="31" y="89"/>
                  <a:pt x="30" y="81"/>
                </a:cubicBezTo>
                <a:cubicBezTo>
                  <a:pt x="30" y="62"/>
                  <a:pt x="30" y="65"/>
                  <a:pt x="30" y="46"/>
                </a:cubicBezTo>
                <a:cubicBezTo>
                  <a:pt x="29" y="46"/>
                  <a:pt x="28" y="46"/>
                  <a:pt x="27" y="46"/>
                </a:cubicBezTo>
                <a:cubicBezTo>
                  <a:pt x="27" y="63"/>
                  <a:pt x="27" y="52"/>
                  <a:pt x="27" y="68"/>
                </a:cubicBezTo>
                <a:cubicBezTo>
                  <a:pt x="27" y="72"/>
                  <a:pt x="27" y="83"/>
                  <a:pt x="25" y="84"/>
                </a:cubicBezTo>
                <a:cubicBezTo>
                  <a:pt x="21" y="88"/>
                  <a:pt x="13" y="86"/>
                  <a:pt x="13" y="80"/>
                </a:cubicBezTo>
                <a:cubicBezTo>
                  <a:pt x="13" y="48"/>
                  <a:pt x="13" y="53"/>
                  <a:pt x="13" y="21"/>
                </a:cubicBezTo>
                <a:cubicBezTo>
                  <a:pt x="12" y="21"/>
                  <a:pt x="11" y="21"/>
                  <a:pt x="10" y="21"/>
                </a:cubicBezTo>
                <a:cubicBezTo>
                  <a:pt x="10" y="31"/>
                  <a:pt x="10" y="28"/>
                  <a:pt x="10" y="39"/>
                </a:cubicBezTo>
                <a:cubicBezTo>
                  <a:pt x="10" y="42"/>
                  <a:pt x="9" y="46"/>
                  <a:pt x="4" y="46"/>
                </a:cubicBezTo>
                <a:cubicBezTo>
                  <a:pt x="1" y="46"/>
                  <a:pt x="0" y="44"/>
                  <a:pt x="0" y="41"/>
                </a:cubicBezTo>
                <a:cubicBezTo>
                  <a:pt x="0" y="28"/>
                  <a:pt x="0" y="29"/>
                  <a:pt x="0" y="15"/>
                </a:cubicBezTo>
                <a:cubicBezTo>
                  <a:pt x="0" y="10"/>
                  <a:pt x="2" y="5"/>
                  <a:pt x="7" y="3"/>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23" name="Freeform 11"/>
          <p:cNvSpPr>
            <a:spLocks/>
          </p:cNvSpPr>
          <p:nvPr/>
        </p:nvSpPr>
        <p:spPr bwMode="auto">
          <a:xfrm>
            <a:off x="18938110" y="10573254"/>
            <a:ext cx="241094" cy="242939"/>
          </a:xfrm>
          <a:custGeom>
            <a:avLst/>
            <a:gdLst>
              <a:gd name="T0" fmla="*/ 18 w 39"/>
              <a:gd name="T1" fmla="*/ 2 h 39"/>
              <a:gd name="T2" fmla="*/ 37 w 39"/>
              <a:gd name="T3" fmla="*/ 21 h 39"/>
              <a:gd name="T4" fmla="*/ 8 w 39"/>
              <a:gd name="T5" fmla="*/ 28 h 39"/>
              <a:gd name="T6" fmla="*/ 18 w 39"/>
              <a:gd name="T7" fmla="*/ 2 h 39"/>
            </a:gdLst>
            <a:ahLst/>
            <a:cxnLst>
              <a:cxn ang="0">
                <a:pos x="T0" y="T1"/>
              </a:cxn>
              <a:cxn ang="0">
                <a:pos x="T2" y="T3"/>
              </a:cxn>
              <a:cxn ang="0">
                <a:pos x="T4" y="T5"/>
              </a:cxn>
              <a:cxn ang="0">
                <a:pos x="T6" y="T7"/>
              </a:cxn>
            </a:cxnLst>
            <a:rect l="0" t="0" r="r" b="b"/>
            <a:pathLst>
              <a:path w="39" h="39">
                <a:moveTo>
                  <a:pt x="18" y="2"/>
                </a:moveTo>
                <a:cubicBezTo>
                  <a:pt x="28" y="0"/>
                  <a:pt x="39" y="10"/>
                  <a:pt x="37" y="21"/>
                </a:cubicBezTo>
                <a:cubicBezTo>
                  <a:pt x="36" y="35"/>
                  <a:pt x="16" y="39"/>
                  <a:pt x="8" y="28"/>
                </a:cubicBezTo>
                <a:cubicBezTo>
                  <a:pt x="0" y="19"/>
                  <a:pt x="7" y="4"/>
                  <a:pt x="18" y="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24" name="Freeform 12"/>
          <p:cNvSpPr>
            <a:spLocks/>
          </p:cNvSpPr>
          <p:nvPr/>
        </p:nvSpPr>
        <p:spPr bwMode="auto">
          <a:xfrm>
            <a:off x="18846263" y="10790166"/>
            <a:ext cx="450618" cy="566858"/>
          </a:xfrm>
          <a:custGeom>
            <a:avLst/>
            <a:gdLst>
              <a:gd name="T0" fmla="*/ 14 w 73"/>
              <a:gd name="T1" fmla="*/ 7 h 91"/>
              <a:gd name="T2" fmla="*/ 39 w 73"/>
              <a:gd name="T3" fmla="*/ 2 h 91"/>
              <a:gd name="T4" fmla="*/ 59 w 73"/>
              <a:gd name="T5" fmla="*/ 9 h 91"/>
              <a:gd name="T6" fmla="*/ 69 w 73"/>
              <a:gd name="T7" fmla="*/ 37 h 91"/>
              <a:gd name="T8" fmla="*/ 70 w 73"/>
              <a:gd name="T9" fmla="*/ 51 h 91"/>
              <a:gd name="T10" fmla="*/ 60 w 73"/>
              <a:gd name="T11" fmla="*/ 48 h 91"/>
              <a:gd name="T12" fmla="*/ 52 w 73"/>
              <a:gd name="T13" fmla="*/ 24 h 91"/>
              <a:gd name="T14" fmla="*/ 49 w 73"/>
              <a:gd name="T15" fmla="*/ 20 h 91"/>
              <a:gd name="T16" fmla="*/ 60 w 73"/>
              <a:gd name="T17" fmla="*/ 57 h 91"/>
              <a:gd name="T18" fmla="*/ 51 w 73"/>
              <a:gd name="T19" fmla="*/ 57 h 91"/>
              <a:gd name="T20" fmla="*/ 51 w 73"/>
              <a:gd name="T21" fmla="*/ 81 h 91"/>
              <a:gd name="T22" fmla="*/ 45 w 73"/>
              <a:gd name="T23" fmla="*/ 89 h 91"/>
              <a:gd name="T24" fmla="*/ 38 w 73"/>
              <a:gd name="T25" fmla="*/ 82 h 91"/>
              <a:gd name="T26" fmla="*/ 38 w 73"/>
              <a:gd name="T27" fmla="*/ 57 h 91"/>
              <a:gd name="T28" fmla="*/ 34 w 73"/>
              <a:gd name="T29" fmla="*/ 57 h 91"/>
              <a:gd name="T30" fmla="*/ 34 w 73"/>
              <a:gd name="T31" fmla="*/ 83 h 91"/>
              <a:gd name="T32" fmla="*/ 22 w 73"/>
              <a:gd name="T33" fmla="*/ 83 h 91"/>
              <a:gd name="T34" fmla="*/ 22 w 73"/>
              <a:gd name="T35" fmla="*/ 57 h 91"/>
              <a:gd name="T36" fmla="*/ 12 w 73"/>
              <a:gd name="T37" fmla="*/ 57 h 91"/>
              <a:gd name="T38" fmla="*/ 21 w 73"/>
              <a:gd name="T39" fmla="*/ 21 h 91"/>
              <a:gd name="T40" fmla="*/ 19 w 73"/>
              <a:gd name="T41" fmla="*/ 22 h 91"/>
              <a:gd name="T42" fmla="*/ 12 w 73"/>
              <a:gd name="T43" fmla="*/ 48 h 91"/>
              <a:gd name="T44" fmla="*/ 1 w 73"/>
              <a:gd name="T45" fmla="*/ 47 h 91"/>
              <a:gd name="T46" fmla="*/ 4 w 73"/>
              <a:gd name="T47" fmla="*/ 31 h 91"/>
              <a:gd name="T48" fmla="*/ 14 w 73"/>
              <a:gd name="T4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91">
                <a:moveTo>
                  <a:pt x="14" y="7"/>
                </a:moveTo>
                <a:cubicBezTo>
                  <a:pt x="21" y="0"/>
                  <a:pt x="31" y="3"/>
                  <a:pt x="39" y="2"/>
                </a:cubicBezTo>
                <a:cubicBezTo>
                  <a:pt x="46" y="2"/>
                  <a:pt x="55" y="3"/>
                  <a:pt x="59" y="9"/>
                </a:cubicBezTo>
                <a:cubicBezTo>
                  <a:pt x="64" y="18"/>
                  <a:pt x="65" y="27"/>
                  <a:pt x="69" y="37"/>
                </a:cubicBezTo>
                <a:cubicBezTo>
                  <a:pt x="71" y="43"/>
                  <a:pt x="73" y="48"/>
                  <a:pt x="70" y="51"/>
                </a:cubicBezTo>
                <a:cubicBezTo>
                  <a:pt x="67" y="53"/>
                  <a:pt x="62" y="52"/>
                  <a:pt x="60" y="48"/>
                </a:cubicBezTo>
                <a:cubicBezTo>
                  <a:pt x="56" y="37"/>
                  <a:pt x="56" y="35"/>
                  <a:pt x="52" y="24"/>
                </a:cubicBezTo>
                <a:cubicBezTo>
                  <a:pt x="52" y="22"/>
                  <a:pt x="50" y="21"/>
                  <a:pt x="49" y="20"/>
                </a:cubicBezTo>
                <a:cubicBezTo>
                  <a:pt x="60" y="57"/>
                  <a:pt x="60" y="57"/>
                  <a:pt x="60" y="57"/>
                </a:cubicBezTo>
                <a:cubicBezTo>
                  <a:pt x="60" y="57"/>
                  <a:pt x="56" y="57"/>
                  <a:pt x="51" y="57"/>
                </a:cubicBezTo>
                <a:cubicBezTo>
                  <a:pt x="51" y="73"/>
                  <a:pt x="51" y="66"/>
                  <a:pt x="51" y="81"/>
                </a:cubicBezTo>
                <a:cubicBezTo>
                  <a:pt x="51" y="85"/>
                  <a:pt x="48" y="89"/>
                  <a:pt x="45" y="89"/>
                </a:cubicBezTo>
                <a:cubicBezTo>
                  <a:pt x="41" y="89"/>
                  <a:pt x="38" y="85"/>
                  <a:pt x="38" y="82"/>
                </a:cubicBezTo>
                <a:cubicBezTo>
                  <a:pt x="38" y="66"/>
                  <a:pt x="38" y="73"/>
                  <a:pt x="38" y="57"/>
                </a:cubicBezTo>
                <a:cubicBezTo>
                  <a:pt x="37" y="57"/>
                  <a:pt x="35" y="57"/>
                  <a:pt x="34" y="57"/>
                </a:cubicBezTo>
                <a:cubicBezTo>
                  <a:pt x="34" y="74"/>
                  <a:pt x="35" y="67"/>
                  <a:pt x="34" y="83"/>
                </a:cubicBezTo>
                <a:cubicBezTo>
                  <a:pt x="33" y="91"/>
                  <a:pt x="22" y="90"/>
                  <a:pt x="22" y="83"/>
                </a:cubicBezTo>
                <a:cubicBezTo>
                  <a:pt x="21" y="67"/>
                  <a:pt x="22" y="74"/>
                  <a:pt x="22" y="57"/>
                </a:cubicBezTo>
                <a:cubicBezTo>
                  <a:pt x="16" y="57"/>
                  <a:pt x="12" y="57"/>
                  <a:pt x="12" y="57"/>
                </a:cubicBezTo>
                <a:cubicBezTo>
                  <a:pt x="21" y="21"/>
                  <a:pt x="21" y="21"/>
                  <a:pt x="21" y="21"/>
                </a:cubicBezTo>
                <a:cubicBezTo>
                  <a:pt x="21" y="21"/>
                  <a:pt x="20" y="22"/>
                  <a:pt x="19" y="22"/>
                </a:cubicBezTo>
                <a:cubicBezTo>
                  <a:pt x="15" y="34"/>
                  <a:pt x="16" y="36"/>
                  <a:pt x="12" y="48"/>
                </a:cubicBezTo>
                <a:cubicBezTo>
                  <a:pt x="10" y="53"/>
                  <a:pt x="0" y="52"/>
                  <a:pt x="1" y="47"/>
                </a:cubicBezTo>
                <a:cubicBezTo>
                  <a:pt x="2" y="39"/>
                  <a:pt x="3" y="36"/>
                  <a:pt x="4" y="31"/>
                </a:cubicBezTo>
                <a:cubicBezTo>
                  <a:pt x="7" y="23"/>
                  <a:pt x="8" y="13"/>
                  <a:pt x="1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cxnSp>
        <p:nvCxnSpPr>
          <p:cNvPr id="13" name="Straight Connector 12"/>
          <p:cNvCxnSpPr/>
          <p:nvPr/>
        </p:nvCxnSpPr>
        <p:spPr>
          <a:xfrm>
            <a:off x="11546212" y="4662488"/>
            <a:ext cx="18452" cy="7905196"/>
          </a:xfrm>
          <a:prstGeom prst="line">
            <a:avLst/>
          </a:prstGeom>
          <a:noFill/>
          <a:ln w="984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61" name="Freeform 8"/>
          <p:cNvSpPr>
            <a:spLocks/>
          </p:cNvSpPr>
          <p:nvPr/>
        </p:nvSpPr>
        <p:spPr bwMode="auto">
          <a:xfrm>
            <a:off x="19367882" y="10587713"/>
            <a:ext cx="249707" cy="242939"/>
          </a:xfrm>
          <a:custGeom>
            <a:avLst/>
            <a:gdLst>
              <a:gd name="T0" fmla="*/ 16 w 40"/>
              <a:gd name="T1" fmla="*/ 3 h 39"/>
              <a:gd name="T2" fmla="*/ 35 w 40"/>
              <a:gd name="T3" fmla="*/ 24 h 39"/>
              <a:gd name="T4" fmla="*/ 8 w 40"/>
              <a:gd name="T5" fmla="*/ 29 h 39"/>
              <a:gd name="T6" fmla="*/ 16 w 40"/>
              <a:gd name="T7" fmla="*/ 3 h 39"/>
            </a:gdLst>
            <a:ahLst/>
            <a:cxnLst>
              <a:cxn ang="0">
                <a:pos x="T0" y="T1"/>
              </a:cxn>
              <a:cxn ang="0">
                <a:pos x="T2" y="T3"/>
              </a:cxn>
              <a:cxn ang="0">
                <a:pos x="T4" y="T5"/>
              </a:cxn>
              <a:cxn ang="0">
                <a:pos x="T6" y="T7"/>
              </a:cxn>
            </a:cxnLst>
            <a:rect l="0" t="0" r="r" b="b"/>
            <a:pathLst>
              <a:path w="40" h="39">
                <a:moveTo>
                  <a:pt x="16" y="3"/>
                </a:moveTo>
                <a:cubicBezTo>
                  <a:pt x="28" y="0"/>
                  <a:pt x="40" y="13"/>
                  <a:pt x="35" y="24"/>
                </a:cubicBezTo>
                <a:cubicBezTo>
                  <a:pt x="32" y="36"/>
                  <a:pt x="15" y="39"/>
                  <a:pt x="8" y="29"/>
                </a:cubicBezTo>
                <a:cubicBezTo>
                  <a:pt x="0" y="21"/>
                  <a:pt x="5" y="6"/>
                  <a:pt x="16" y="3"/>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2" name="Freeform 9"/>
          <p:cNvSpPr>
            <a:spLocks/>
          </p:cNvSpPr>
          <p:nvPr/>
        </p:nvSpPr>
        <p:spPr bwMode="auto">
          <a:xfrm>
            <a:off x="19313349" y="10816193"/>
            <a:ext cx="353033" cy="555290"/>
          </a:xfrm>
          <a:custGeom>
            <a:avLst/>
            <a:gdLst>
              <a:gd name="T0" fmla="*/ 7 w 57"/>
              <a:gd name="T1" fmla="*/ 3 h 89"/>
              <a:gd name="T2" fmla="*/ 32 w 57"/>
              <a:gd name="T3" fmla="*/ 1 h 89"/>
              <a:gd name="T4" fmla="*/ 53 w 57"/>
              <a:gd name="T5" fmla="*/ 5 h 89"/>
              <a:gd name="T6" fmla="*/ 57 w 57"/>
              <a:gd name="T7" fmla="*/ 20 h 89"/>
              <a:gd name="T8" fmla="*/ 57 w 57"/>
              <a:gd name="T9" fmla="*/ 40 h 89"/>
              <a:gd name="T10" fmla="*/ 53 w 57"/>
              <a:gd name="T11" fmla="*/ 46 h 89"/>
              <a:gd name="T12" fmla="*/ 47 w 57"/>
              <a:gd name="T13" fmla="*/ 40 h 89"/>
              <a:gd name="T14" fmla="*/ 47 w 57"/>
              <a:gd name="T15" fmla="*/ 21 h 89"/>
              <a:gd name="T16" fmla="*/ 43 w 57"/>
              <a:gd name="T17" fmla="*/ 21 h 89"/>
              <a:gd name="T18" fmla="*/ 43 w 57"/>
              <a:gd name="T19" fmla="*/ 80 h 89"/>
              <a:gd name="T20" fmla="*/ 30 w 57"/>
              <a:gd name="T21" fmla="*/ 81 h 89"/>
              <a:gd name="T22" fmla="*/ 30 w 57"/>
              <a:gd name="T23" fmla="*/ 46 h 89"/>
              <a:gd name="T24" fmla="*/ 27 w 57"/>
              <a:gd name="T25" fmla="*/ 46 h 89"/>
              <a:gd name="T26" fmla="*/ 27 w 57"/>
              <a:gd name="T27" fmla="*/ 68 h 89"/>
              <a:gd name="T28" fmla="*/ 25 w 57"/>
              <a:gd name="T29" fmla="*/ 84 h 89"/>
              <a:gd name="T30" fmla="*/ 13 w 57"/>
              <a:gd name="T31" fmla="*/ 80 h 89"/>
              <a:gd name="T32" fmla="*/ 13 w 57"/>
              <a:gd name="T33" fmla="*/ 21 h 89"/>
              <a:gd name="T34" fmla="*/ 10 w 57"/>
              <a:gd name="T35" fmla="*/ 21 h 89"/>
              <a:gd name="T36" fmla="*/ 10 w 57"/>
              <a:gd name="T37" fmla="*/ 39 h 89"/>
              <a:gd name="T38" fmla="*/ 4 w 57"/>
              <a:gd name="T39" fmla="*/ 46 h 89"/>
              <a:gd name="T40" fmla="*/ 0 w 57"/>
              <a:gd name="T41" fmla="*/ 41 h 89"/>
              <a:gd name="T42" fmla="*/ 0 w 57"/>
              <a:gd name="T43" fmla="*/ 15 h 89"/>
              <a:gd name="T44" fmla="*/ 7 w 57"/>
              <a:gd name="T4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7" y="3"/>
                </a:moveTo>
                <a:cubicBezTo>
                  <a:pt x="15" y="0"/>
                  <a:pt x="23" y="1"/>
                  <a:pt x="32" y="1"/>
                </a:cubicBezTo>
                <a:cubicBezTo>
                  <a:pt x="39" y="1"/>
                  <a:pt x="47" y="0"/>
                  <a:pt x="53" y="5"/>
                </a:cubicBezTo>
                <a:cubicBezTo>
                  <a:pt x="57" y="9"/>
                  <a:pt x="57" y="15"/>
                  <a:pt x="57" y="20"/>
                </a:cubicBezTo>
                <a:cubicBezTo>
                  <a:pt x="57" y="31"/>
                  <a:pt x="57" y="29"/>
                  <a:pt x="57" y="40"/>
                </a:cubicBezTo>
                <a:cubicBezTo>
                  <a:pt x="57" y="43"/>
                  <a:pt x="57" y="45"/>
                  <a:pt x="53" y="46"/>
                </a:cubicBezTo>
                <a:cubicBezTo>
                  <a:pt x="49" y="47"/>
                  <a:pt x="47" y="43"/>
                  <a:pt x="47" y="40"/>
                </a:cubicBezTo>
                <a:cubicBezTo>
                  <a:pt x="47" y="29"/>
                  <a:pt x="47" y="32"/>
                  <a:pt x="47" y="21"/>
                </a:cubicBezTo>
                <a:cubicBezTo>
                  <a:pt x="46" y="21"/>
                  <a:pt x="44" y="21"/>
                  <a:pt x="43" y="21"/>
                </a:cubicBezTo>
                <a:cubicBezTo>
                  <a:pt x="43" y="52"/>
                  <a:pt x="44" y="48"/>
                  <a:pt x="43" y="80"/>
                </a:cubicBezTo>
                <a:cubicBezTo>
                  <a:pt x="44" y="87"/>
                  <a:pt x="31" y="89"/>
                  <a:pt x="30" y="81"/>
                </a:cubicBezTo>
                <a:cubicBezTo>
                  <a:pt x="30" y="62"/>
                  <a:pt x="30" y="65"/>
                  <a:pt x="30" y="46"/>
                </a:cubicBezTo>
                <a:cubicBezTo>
                  <a:pt x="29" y="46"/>
                  <a:pt x="28" y="46"/>
                  <a:pt x="27" y="46"/>
                </a:cubicBezTo>
                <a:cubicBezTo>
                  <a:pt x="27" y="63"/>
                  <a:pt x="27" y="52"/>
                  <a:pt x="27" y="68"/>
                </a:cubicBezTo>
                <a:cubicBezTo>
                  <a:pt x="27" y="72"/>
                  <a:pt x="27" y="83"/>
                  <a:pt x="25" y="84"/>
                </a:cubicBezTo>
                <a:cubicBezTo>
                  <a:pt x="21" y="88"/>
                  <a:pt x="13" y="86"/>
                  <a:pt x="13" y="80"/>
                </a:cubicBezTo>
                <a:cubicBezTo>
                  <a:pt x="13" y="48"/>
                  <a:pt x="13" y="53"/>
                  <a:pt x="13" y="21"/>
                </a:cubicBezTo>
                <a:cubicBezTo>
                  <a:pt x="12" y="21"/>
                  <a:pt x="11" y="21"/>
                  <a:pt x="10" y="21"/>
                </a:cubicBezTo>
                <a:cubicBezTo>
                  <a:pt x="10" y="31"/>
                  <a:pt x="10" y="28"/>
                  <a:pt x="10" y="39"/>
                </a:cubicBezTo>
                <a:cubicBezTo>
                  <a:pt x="10" y="42"/>
                  <a:pt x="9" y="46"/>
                  <a:pt x="4" y="46"/>
                </a:cubicBezTo>
                <a:cubicBezTo>
                  <a:pt x="1" y="46"/>
                  <a:pt x="0" y="44"/>
                  <a:pt x="0" y="41"/>
                </a:cubicBezTo>
                <a:cubicBezTo>
                  <a:pt x="0" y="28"/>
                  <a:pt x="0" y="29"/>
                  <a:pt x="0" y="15"/>
                </a:cubicBezTo>
                <a:cubicBezTo>
                  <a:pt x="0" y="10"/>
                  <a:pt x="2" y="5"/>
                  <a:pt x="7" y="3"/>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3" name="Freeform 11"/>
          <p:cNvSpPr>
            <a:spLocks/>
          </p:cNvSpPr>
          <p:nvPr/>
        </p:nvSpPr>
        <p:spPr bwMode="auto">
          <a:xfrm>
            <a:off x="3675462" y="10512112"/>
            <a:ext cx="241094" cy="242938"/>
          </a:xfrm>
          <a:custGeom>
            <a:avLst/>
            <a:gdLst>
              <a:gd name="T0" fmla="*/ 18 w 39"/>
              <a:gd name="T1" fmla="*/ 2 h 39"/>
              <a:gd name="T2" fmla="*/ 37 w 39"/>
              <a:gd name="T3" fmla="*/ 21 h 39"/>
              <a:gd name="T4" fmla="*/ 8 w 39"/>
              <a:gd name="T5" fmla="*/ 28 h 39"/>
              <a:gd name="T6" fmla="*/ 18 w 39"/>
              <a:gd name="T7" fmla="*/ 2 h 39"/>
            </a:gdLst>
            <a:ahLst/>
            <a:cxnLst>
              <a:cxn ang="0">
                <a:pos x="T0" y="T1"/>
              </a:cxn>
              <a:cxn ang="0">
                <a:pos x="T2" y="T3"/>
              </a:cxn>
              <a:cxn ang="0">
                <a:pos x="T4" y="T5"/>
              </a:cxn>
              <a:cxn ang="0">
                <a:pos x="T6" y="T7"/>
              </a:cxn>
            </a:cxnLst>
            <a:rect l="0" t="0" r="r" b="b"/>
            <a:pathLst>
              <a:path w="39" h="39">
                <a:moveTo>
                  <a:pt x="18" y="2"/>
                </a:moveTo>
                <a:cubicBezTo>
                  <a:pt x="28" y="0"/>
                  <a:pt x="39" y="10"/>
                  <a:pt x="37" y="21"/>
                </a:cubicBezTo>
                <a:cubicBezTo>
                  <a:pt x="36" y="35"/>
                  <a:pt x="16" y="39"/>
                  <a:pt x="8" y="28"/>
                </a:cubicBezTo>
                <a:cubicBezTo>
                  <a:pt x="0" y="19"/>
                  <a:pt x="7" y="4"/>
                  <a:pt x="18" y="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4" name="Freeform 12"/>
          <p:cNvSpPr>
            <a:spLocks/>
          </p:cNvSpPr>
          <p:nvPr/>
        </p:nvSpPr>
        <p:spPr bwMode="auto">
          <a:xfrm>
            <a:off x="3583615" y="10729026"/>
            <a:ext cx="450618" cy="566856"/>
          </a:xfrm>
          <a:custGeom>
            <a:avLst/>
            <a:gdLst>
              <a:gd name="T0" fmla="*/ 14 w 73"/>
              <a:gd name="T1" fmla="*/ 7 h 91"/>
              <a:gd name="T2" fmla="*/ 39 w 73"/>
              <a:gd name="T3" fmla="*/ 2 h 91"/>
              <a:gd name="T4" fmla="*/ 59 w 73"/>
              <a:gd name="T5" fmla="*/ 9 h 91"/>
              <a:gd name="T6" fmla="*/ 69 w 73"/>
              <a:gd name="T7" fmla="*/ 37 h 91"/>
              <a:gd name="T8" fmla="*/ 70 w 73"/>
              <a:gd name="T9" fmla="*/ 51 h 91"/>
              <a:gd name="T10" fmla="*/ 60 w 73"/>
              <a:gd name="T11" fmla="*/ 48 h 91"/>
              <a:gd name="T12" fmla="*/ 52 w 73"/>
              <a:gd name="T13" fmla="*/ 24 h 91"/>
              <a:gd name="T14" fmla="*/ 49 w 73"/>
              <a:gd name="T15" fmla="*/ 20 h 91"/>
              <a:gd name="T16" fmla="*/ 60 w 73"/>
              <a:gd name="T17" fmla="*/ 57 h 91"/>
              <a:gd name="T18" fmla="*/ 51 w 73"/>
              <a:gd name="T19" fmla="*/ 57 h 91"/>
              <a:gd name="T20" fmla="*/ 51 w 73"/>
              <a:gd name="T21" fmla="*/ 81 h 91"/>
              <a:gd name="T22" fmla="*/ 45 w 73"/>
              <a:gd name="T23" fmla="*/ 89 h 91"/>
              <a:gd name="T24" fmla="*/ 38 w 73"/>
              <a:gd name="T25" fmla="*/ 82 h 91"/>
              <a:gd name="T26" fmla="*/ 38 w 73"/>
              <a:gd name="T27" fmla="*/ 57 h 91"/>
              <a:gd name="T28" fmla="*/ 34 w 73"/>
              <a:gd name="T29" fmla="*/ 57 h 91"/>
              <a:gd name="T30" fmla="*/ 34 w 73"/>
              <a:gd name="T31" fmla="*/ 83 h 91"/>
              <a:gd name="T32" fmla="*/ 22 w 73"/>
              <a:gd name="T33" fmla="*/ 83 h 91"/>
              <a:gd name="T34" fmla="*/ 22 w 73"/>
              <a:gd name="T35" fmla="*/ 57 h 91"/>
              <a:gd name="T36" fmla="*/ 12 w 73"/>
              <a:gd name="T37" fmla="*/ 57 h 91"/>
              <a:gd name="T38" fmla="*/ 21 w 73"/>
              <a:gd name="T39" fmla="*/ 21 h 91"/>
              <a:gd name="T40" fmla="*/ 19 w 73"/>
              <a:gd name="T41" fmla="*/ 22 h 91"/>
              <a:gd name="T42" fmla="*/ 12 w 73"/>
              <a:gd name="T43" fmla="*/ 48 h 91"/>
              <a:gd name="T44" fmla="*/ 1 w 73"/>
              <a:gd name="T45" fmla="*/ 47 h 91"/>
              <a:gd name="T46" fmla="*/ 4 w 73"/>
              <a:gd name="T47" fmla="*/ 31 h 91"/>
              <a:gd name="T48" fmla="*/ 14 w 73"/>
              <a:gd name="T4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91">
                <a:moveTo>
                  <a:pt x="14" y="7"/>
                </a:moveTo>
                <a:cubicBezTo>
                  <a:pt x="21" y="0"/>
                  <a:pt x="31" y="3"/>
                  <a:pt x="39" y="2"/>
                </a:cubicBezTo>
                <a:cubicBezTo>
                  <a:pt x="46" y="2"/>
                  <a:pt x="55" y="3"/>
                  <a:pt x="59" y="9"/>
                </a:cubicBezTo>
                <a:cubicBezTo>
                  <a:pt x="64" y="18"/>
                  <a:pt x="65" y="27"/>
                  <a:pt x="69" y="37"/>
                </a:cubicBezTo>
                <a:cubicBezTo>
                  <a:pt x="71" y="43"/>
                  <a:pt x="73" y="48"/>
                  <a:pt x="70" y="51"/>
                </a:cubicBezTo>
                <a:cubicBezTo>
                  <a:pt x="67" y="53"/>
                  <a:pt x="62" y="52"/>
                  <a:pt x="60" y="48"/>
                </a:cubicBezTo>
                <a:cubicBezTo>
                  <a:pt x="56" y="37"/>
                  <a:pt x="56" y="35"/>
                  <a:pt x="52" y="24"/>
                </a:cubicBezTo>
                <a:cubicBezTo>
                  <a:pt x="52" y="22"/>
                  <a:pt x="50" y="21"/>
                  <a:pt x="49" y="20"/>
                </a:cubicBezTo>
                <a:cubicBezTo>
                  <a:pt x="60" y="57"/>
                  <a:pt x="60" y="57"/>
                  <a:pt x="60" y="57"/>
                </a:cubicBezTo>
                <a:cubicBezTo>
                  <a:pt x="60" y="57"/>
                  <a:pt x="56" y="57"/>
                  <a:pt x="51" y="57"/>
                </a:cubicBezTo>
                <a:cubicBezTo>
                  <a:pt x="51" y="73"/>
                  <a:pt x="51" y="66"/>
                  <a:pt x="51" y="81"/>
                </a:cubicBezTo>
                <a:cubicBezTo>
                  <a:pt x="51" y="85"/>
                  <a:pt x="48" y="89"/>
                  <a:pt x="45" y="89"/>
                </a:cubicBezTo>
                <a:cubicBezTo>
                  <a:pt x="41" y="89"/>
                  <a:pt x="38" y="85"/>
                  <a:pt x="38" y="82"/>
                </a:cubicBezTo>
                <a:cubicBezTo>
                  <a:pt x="38" y="66"/>
                  <a:pt x="38" y="73"/>
                  <a:pt x="38" y="57"/>
                </a:cubicBezTo>
                <a:cubicBezTo>
                  <a:pt x="37" y="57"/>
                  <a:pt x="35" y="57"/>
                  <a:pt x="34" y="57"/>
                </a:cubicBezTo>
                <a:cubicBezTo>
                  <a:pt x="34" y="74"/>
                  <a:pt x="35" y="67"/>
                  <a:pt x="34" y="83"/>
                </a:cubicBezTo>
                <a:cubicBezTo>
                  <a:pt x="33" y="91"/>
                  <a:pt x="22" y="90"/>
                  <a:pt x="22" y="83"/>
                </a:cubicBezTo>
                <a:cubicBezTo>
                  <a:pt x="21" y="67"/>
                  <a:pt x="22" y="74"/>
                  <a:pt x="22" y="57"/>
                </a:cubicBezTo>
                <a:cubicBezTo>
                  <a:pt x="16" y="57"/>
                  <a:pt x="12" y="57"/>
                  <a:pt x="12" y="57"/>
                </a:cubicBezTo>
                <a:cubicBezTo>
                  <a:pt x="21" y="21"/>
                  <a:pt x="21" y="21"/>
                  <a:pt x="21" y="21"/>
                </a:cubicBezTo>
                <a:cubicBezTo>
                  <a:pt x="21" y="21"/>
                  <a:pt x="20" y="22"/>
                  <a:pt x="19" y="22"/>
                </a:cubicBezTo>
                <a:cubicBezTo>
                  <a:pt x="15" y="34"/>
                  <a:pt x="16" y="36"/>
                  <a:pt x="12" y="48"/>
                </a:cubicBezTo>
                <a:cubicBezTo>
                  <a:pt x="10" y="53"/>
                  <a:pt x="0" y="52"/>
                  <a:pt x="1" y="47"/>
                </a:cubicBezTo>
                <a:cubicBezTo>
                  <a:pt x="2" y="39"/>
                  <a:pt x="3" y="36"/>
                  <a:pt x="4" y="31"/>
                </a:cubicBezTo>
                <a:cubicBezTo>
                  <a:pt x="7" y="23"/>
                  <a:pt x="8" y="13"/>
                  <a:pt x="14" y="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1041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Current situation – May 2020</a:t>
            </a:r>
          </a:p>
        </p:txBody>
      </p:sp>
      <p:sp>
        <p:nvSpPr>
          <p:cNvPr id="3" name="Content Placeholder 2"/>
          <p:cNvSpPr>
            <a:spLocks noGrp="1"/>
          </p:cNvSpPr>
          <p:nvPr>
            <p:ph idx="1"/>
          </p:nvPr>
        </p:nvSpPr>
        <p:spPr/>
        <p:txBody>
          <a:bodyPr>
            <a:normAutofit fontScale="92500" lnSpcReduction="20000"/>
          </a:bodyPr>
          <a:lstStyle/>
          <a:p>
            <a:pPr marL="1143000" indent="-1143000">
              <a:buFont typeface="Arial" panose="020B0604020202020204" pitchFamily="34" charset="0"/>
              <a:buChar char="•"/>
            </a:pPr>
            <a:r>
              <a:rPr lang="en-IE" dirty="0"/>
              <a:t>100 families in EROCs</a:t>
            </a:r>
          </a:p>
          <a:p>
            <a:pPr marL="1143000" indent="-1143000">
              <a:buFont typeface="Arial" panose="020B0604020202020204" pitchFamily="34" charset="0"/>
              <a:buChar char="•"/>
            </a:pPr>
            <a:r>
              <a:rPr lang="en-IE" dirty="0"/>
              <a:t>59 families assigned housing in 6 counties</a:t>
            </a:r>
          </a:p>
          <a:p>
            <a:pPr marL="1143000" indent="-1143000">
              <a:buFont typeface="Arial" panose="020B0604020202020204" pitchFamily="34" charset="0"/>
              <a:buChar char="•"/>
            </a:pPr>
            <a:r>
              <a:rPr lang="en-IE" dirty="0"/>
              <a:t>227 people security cleared and ready to travel to Ireland</a:t>
            </a:r>
          </a:p>
          <a:p>
            <a:pPr marL="1143000" indent="-1143000">
              <a:buFont typeface="Arial" panose="020B0604020202020204" pitchFamily="34" charset="0"/>
              <a:buChar char="•"/>
            </a:pPr>
            <a:r>
              <a:rPr lang="en-IE" dirty="0"/>
              <a:t>768 people to be offered Resettlement by June 2021 </a:t>
            </a:r>
          </a:p>
        </p:txBody>
      </p:sp>
    </p:spTree>
    <p:extLst>
      <p:ext uri="{BB962C8B-B14F-4D97-AF65-F5344CB8AC3E}">
        <p14:creationId xmlns:p14="http://schemas.microsoft.com/office/powerpoint/2010/main" val="272380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449" y="3028245"/>
            <a:ext cx="19252867" cy="9325681"/>
          </a:xfrm>
        </p:spPr>
        <p:txBody>
          <a:bodyPr anchor="ctr">
            <a:normAutofit fontScale="70000" lnSpcReduction="20000"/>
          </a:bodyPr>
          <a:lstStyle/>
          <a:p>
            <a:pPr>
              <a:lnSpc>
                <a:spcPct val="120000"/>
              </a:lnSpc>
            </a:pPr>
            <a:r>
              <a:rPr lang="en-IE" sz="7200" b="1" spc="0" dirty="0">
                <a:solidFill>
                  <a:schemeClr val="tx1"/>
                </a:solidFill>
                <a:latin typeface="Lato" panose="020F0502020204030203" pitchFamily="34" charset="0"/>
                <a:ea typeface="Lato" panose="020F0502020204030203" pitchFamily="34" charset="0"/>
                <a:cs typeface="Lato" panose="020F0502020204030203" pitchFamily="34" charset="0"/>
              </a:rPr>
              <a:t>More than 84%</a:t>
            </a:r>
            <a:r>
              <a:rPr lang="en-IE" sz="7200" spc="0" dirty="0">
                <a:solidFill>
                  <a:schemeClr val="tx1"/>
                </a:solidFill>
                <a:latin typeface="Lato" panose="020F0502020204030203" pitchFamily="34" charset="0"/>
                <a:ea typeface="Lato" panose="020F0502020204030203" pitchFamily="34" charset="0"/>
                <a:cs typeface="Lato" panose="020F0502020204030203" pitchFamily="34" charset="0"/>
              </a:rPr>
              <a:t> of arrivals to-date have been housed in communities in 23 counties:</a:t>
            </a:r>
          </a:p>
          <a:p>
            <a:pPr>
              <a:lnSpc>
                <a:spcPct val="120000"/>
              </a:lnSpc>
            </a:pPr>
            <a:endParaRPr lang="en-IE" sz="2900" spc="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20000"/>
              </a:lnSpc>
            </a:pPr>
            <a:r>
              <a:rPr lang="en-IE" sz="7200" b="1" u="sng" spc="0" dirty="0">
                <a:solidFill>
                  <a:schemeClr val="tx1"/>
                </a:solidFill>
                <a:latin typeface="Lato" panose="020F0502020204030203" pitchFamily="34" charset="0"/>
                <a:ea typeface="Lato" panose="020F0502020204030203" pitchFamily="34" charset="0"/>
                <a:cs typeface="Lato" panose="020F0502020204030203" pitchFamily="34" charset="0"/>
              </a:rPr>
              <a:t>Local Authorities</a:t>
            </a:r>
          </a:p>
          <a:p>
            <a:pPr marL="457200" indent="-457200">
              <a:lnSpc>
                <a:spcPct val="120000"/>
              </a:lnSpc>
              <a:buFont typeface="Arial" panose="020B0604020202020204" pitchFamily="34" charset="0"/>
              <a:buChar char="•"/>
            </a:pPr>
            <a:r>
              <a:rPr lang="en-IE" sz="7200" spc="0" dirty="0">
                <a:solidFill>
                  <a:schemeClr val="tx1"/>
                </a:solidFill>
                <a:latin typeface="Lato" panose="020F0502020204030203" pitchFamily="34" charset="0"/>
                <a:ea typeface="Lato" panose="020F0502020204030203" pitchFamily="34" charset="0"/>
                <a:cs typeface="Lato" panose="020F0502020204030203" pitchFamily="34" charset="0"/>
              </a:rPr>
              <a:t>2,327</a:t>
            </a:r>
            <a:r>
              <a:rPr lang="en-IE" sz="7200" dirty="0">
                <a:solidFill>
                  <a:schemeClr val="tx1"/>
                </a:solidFill>
                <a:latin typeface="Lato" panose="020F0502020204030203" pitchFamily="34" charset="0"/>
                <a:ea typeface="Lato" panose="020F0502020204030203" pitchFamily="34" charset="0"/>
                <a:cs typeface="Lato" panose="020F0502020204030203" pitchFamily="34" charset="0"/>
              </a:rPr>
              <a:t> people housed in 22 counties</a:t>
            </a:r>
          </a:p>
          <a:p>
            <a:pPr marL="457200" indent="-457200">
              <a:lnSpc>
                <a:spcPct val="120000"/>
              </a:lnSpc>
              <a:buFont typeface="Arial" panose="020B0604020202020204" pitchFamily="34" charset="0"/>
              <a:buChar char="•"/>
            </a:pPr>
            <a:r>
              <a:rPr lang="en-IE" sz="7200" dirty="0">
                <a:solidFill>
                  <a:schemeClr val="tx1"/>
                </a:solidFill>
                <a:latin typeface="Lato" panose="020F0502020204030203" pitchFamily="34" charset="0"/>
                <a:ea typeface="Lato" panose="020F0502020204030203" pitchFamily="34" charset="0"/>
                <a:cs typeface="Lato" panose="020F0502020204030203" pitchFamily="34" charset="0"/>
              </a:rPr>
              <a:t>More than 500 families</a:t>
            </a:r>
          </a:p>
          <a:p>
            <a:pPr>
              <a:lnSpc>
                <a:spcPct val="120000"/>
              </a:lnSpc>
            </a:pPr>
            <a:endParaRPr lang="en-IE" sz="29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20000"/>
              </a:lnSpc>
            </a:pPr>
            <a:r>
              <a:rPr lang="en-IE" sz="7200" b="1" spc="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IE" sz="7200" b="1" u="sng" spc="0" dirty="0">
                <a:solidFill>
                  <a:schemeClr val="tx1"/>
                </a:solidFill>
                <a:latin typeface="Lato" panose="020F0502020204030203" pitchFamily="34" charset="0"/>
                <a:ea typeface="Lato" panose="020F0502020204030203" pitchFamily="34" charset="0"/>
                <a:cs typeface="Lato" panose="020F0502020204030203" pitchFamily="34" charset="0"/>
              </a:rPr>
              <a:t>Irish Red Cross</a:t>
            </a:r>
          </a:p>
          <a:p>
            <a:pPr marL="457200" indent="-457200">
              <a:lnSpc>
                <a:spcPct val="120000"/>
              </a:lnSpc>
              <a:buFont typeface="Arial" panose="020B0604020202020204" pitchFamily="34" charset="0"/>
              <a:buChar char="•"/>
            </a:pPr>
            <a:r>
              <a:rPr lang="en-IE" sz="7200" spc="0" dirty="0">
                <a:solidFill>
                  <a:schemeClr val="tx1"/>
                </a:solidFill>
                <a:latin typeface="Lato" panose="020F0502020204030203" pitchFamily="34" charset="0"/>
                <a:ea typeface="Lato" panose="020F0502020204030203" pitchFamily="34" charset="0"/>
                <a:cs typeface="Lato" panose="020F0502020204030203" pitchFamily="34" charset="0"/>
              </a:rPr>
              <a:t>116</a:t>
            </a:r>
            <a:r>
              <a:rPr lang="en-IE" sz="7200" dirty="0">
                <a:solidFill>
                  <a:schemeClr val="tx1"/>
                </a:solidFill>
                <a:latin typeface="Lato" panose="020F0502020204030203" pitchFamily="34" charset="0"/>
                <a:ea typeface="Lato" panose="020F0502020204030203" pitchFamily="34" charset="0"/>
                <a:cs typeface="Lato" panose="020F0502020204030203" pitchFamily="34" charset="0"/>
              </a:rPr>
              <a:t> housed in 13 counties, majority of whom are single persons</a:t>
            </a:r>
          </a:p>
          <a:p>
            <a:pPr>
              <a:lnSpc>
                <a:spcPct val="120000"/>
              </a:lnSpc>
            </a:pPr>
            <a:endParaRPr lang="en-IE" sz="2900" u="sng" spc="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20000"/>
              </a:lnSpc>
            </a:pPr>
            <a:r>
              <a:rPr lang="en-IE" sz="7200" b="1" u="sng" spc="0" dirty="0">
                <a:solidFill>
                  <a:schemeClr val="tx1"/>
                </a:solidFill>
                <a:latin typeface="Lato" panose="020F0502020204030203" pitchFamily="34" charset="0"/>
                <a:ea typeface="Lato" panose="020F0502020204030203" pitchFamily="34" charset="0"/>
                <a:cs typeface="Lato" panose="020F0502020204030203" pitchFamily="34" charset="0"/>
              </a:rPr>
              <a:t>Community Sponsorship</a:t>
            </a:r>
          </a:p>
          <a:p>
            <a:pPr marL="457200" indent="-457200">
              <a:lnSpc>
                <a:spcPct val="120000"/>
              </a:lnSpc>
              <a:buFont typeface="Arial" panose="020B0604020202020204" pitchFamily="34" charset="0"/>
              <a:buChar char="•"/>
            </a:pPr>
            <a:r>
              <a:rPr lang="en-IE" sz="7200" dirty="0">
                <a:solidFill>
                  <a:schemeClr val="tx1"/>
                </a:solidFill>
                <a:latin typeface="Lato" panose="020F0502020204030203" pitchFamily="34" charset="0"/>
                <a:ea typeface="Lato" panose="020F0502020204030203" pitchFamily="34" charset="0"/>
                <a:cs typeface="Lato" panose="020F0502020204030203" pitchFamily="34" charset="0"/>
              </a:rPr>
              <a:t>30 housed across 5 counties</a:t>
            </a:r>
          </a:p>
        </p:txBody>
      </p:sp>
      <p:sp>
        <p:nvSpPr>
          <p:cNvPr id="4" name="Title 3"/>
          <p:cNvSpPr>
            <a:spLocks noGrp="1"/>
          </p:cNvSpPr>
          <p:nvPr>
            <p:ph type="title"/>
          </p:nvPr>
        </p:nvSpPr>
        <p:spPr/>
        <p:txBody>
          <a:bodyPr>
            <a:normAutofit fontScale="90000"/>
          </a:bodyPr>
          <a:lstStyle/>
          <a:p>
            <a:r>
              <a:rPr lang="en-IE" sz="8800" dirty="0">
                <a:latin typeface="Lato" panose="020F0502020204030203" pitchFamily="34" charset="0"/>
                <a:ea typeface="Lato" panose="020F0502020204030203" pitchFamily="34" charset="0"/>
                <a:cs typeface="Lato" panose="020F0502020204030203" pitchFamily="34" charset="0"/>
              </a:rPr>
              <a:t>IRPP 1</a:t>
            </a:r>
            <a:br>
              <a:rPr lang="en-IE" sz="8800" dirty="0">
                <a:latin typeface="Lato" panose="020F0502020204030203" pitchFamily="34" charset="0"/>
                <a:ea typeface="Lato" panose="020F0502020204030203" pitchFamily="34" charset="0"/>
                <a:cs typeface="Lato" panose="020F0502020204030203" pitchFamily="34" charset="0"/>
              </a:rPr>
            </a:br>
            <a:r>
              <a:rPr lang="en-IE" sz="8800" dirty="0">
                <a:latin typeface="Lato" panose="020F0502020204030203" pitchFamily="34" charset="0"/>
                <a:ea typeface="Lato" panose="020F0502020204030203" pitchFamily="34" charset="0"/>
                <a:cs typeface="Lato" panose="020F0502020204030203" pitchFamily="34" charset="0"/>
              </a:rPr>
              <a:t>2,473 people resettled in community</a:t>
            </a:r>
          </a:p>
        </p:txBody>
      </p:sp>
    </p:spTree>
    <p:extLst>
      <p:ext uri="{BB962C8B-B14F-4D97-AF65-F5344CB8AC3E}">
        <p14:creationId xmlns:p14="http://schemas.microsoft.com/office/powerpoint/2010/main" val="1564044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209" y="2276970"/>
            <a:ext cx="19252867" cy="10200075"/>
          </a:xfrm>
        </p:spPr>
        <p:txBody>
          <a:bodyPr anchor="ctr">
            <a:normAutofit fontScale="85000" lnSpcReduction="20000"/>
          </a:bodyPr>
          <a:lstStyle/>
          <a:p>
            <a:pPr marL="685800" indent="-685800">
              <a:spcAft>
                <a:spcPts val="600"/>
              </a:spcAft>
              <a:buFont typeface="Arial" panose="020B0604020202020204" pitchFamily="34" charset="0"/>
              <a:buChar char="•"/>
            </a:pPr>
            <a:endParaRPr lang="en-IE" sz="6600" dirty="0"/>
          </a:p>
          <a:p>
            <a:pPr marL="685800" indent="-685800">
              <a:lnSpc>
                <a:spcPct val="120000"/>
              </a:lnSpc>
              <a:spcAft>
                <a:spcPts val="600"/>
              </a:spcAft>
              <a:buFont typeface="Arial" panose="020B0604020202020204" pitchFamily="34" charset="0"/>
              <a:buChar char="•"/>
            </a:pPr>
            <a:r>
              <a:rPr lang="en-IE" sz="6600" dirty="0"/>
              <a:t>Various challenges posed by </a:t>
            </a:r>
            <a:r>
              <a:rPr lang="en-IE" sz="6600" dirty="0" err="1"/>
              <a:t>Covid</a:t>
            </a:r>
            <a:r>
              <a:rPr lang="en-IE" sz="6600" dirty="0"/>
              <a:t> 19</a:t>
            </a:r>
          </a:p>
          <a:p>
            <a:pPr marL="685800" indent="-685800">
              <a:lnSpc>
                <a:spcPct val="120000"/>
              </a:lnSpc>
              <a:spcAft>
                <a:spcPts val="600"/>
              </a:spcAft>
              <a:buFont typeface="Arial" panose="020B0604020202020204" pitchFamily="34" charset="0"/>
              <a:buChar char="•"/>
            </a:pPr>
            <a:endParaRPr lang="en-IE" sz="6600" dirty="0"/>
          </a:p>
          <a:p>
            <a:pPr marL="685800" indent="-685800">
              <a:lnSpc>
                <a:spcPct val="120000"/>
              </a:lnSpc>
              <a:spcAft>
                <a:spcPts val="600"/>
              </a:spcAft>
              <a:buFont typeface="Arial" panose="020B0604020202020204" pitchFamily="34" charset="0"/>
              <a:buChar char="•"/>
            </a:pPr>
            <a:r>
              <a:rPr lang="en-IE" sz="6600" dirty="0"/>
              <a:t>The availability of </a:t>
            </a:r>
            <a:r>
              <a:rPr lang="en-IE" sz="6600" dirty="0">
                <a:solidFill>
                  <a:schemeClr val="tx1"/>
                </a:solidFill>
              </a:rPr>
              <a:t>long-term</a:t>
            </a:r>
            <a:r>
              <a:rPr lang="en-IE" sz="6600" dirty="0"/>
              <a:t> housing in the community</a:t>
            </a:r>
          </a:p>
          <a:p>
            <a:pPr>
              <a:lnSpc>
                <a:spcPct val="120000"/>
              </a:lnSpc>
              <a:spcAft>
                <a:spcPts val="600"/>
              </a:spcAft>
            </a:pPr>
            <a:endParaRPr lang="en-IE" sz="3000" dirty="0"/>
          </a:p>
          <a:p>
            <a:pPr marL="685800" indent="-685800">
              <a:lnSpc>
                <a:spcPct val="120000"/>
              </a:lnSpc>
              <a:spcAft>
                <a:spcPts val="600"/>
              </a:spcAft>
              <a:buFont typeface="Arial" panose="020B0604020202020204" pitchFamily="34" charset="0"/>
              <a:buChar char="•"/>
            </a:pPr>
            <a:r>
              <a:rPr lang="en-IE" sz="6600" dirty="0"/>
              <a:t>The capacity of EROCs to accommodate new </a:t>
            </a:r>
            <a:r>
              <a:rPr lang="en-IE" sz="6600" dirty="0" err="1"/>
              <a:t>arrivalls</a:t>
            </a:r>
            <a:endParaRPr lang="en-IE" sz="6600" dirty="0"/>
          </a:p>
          <a:p>
            <a:pPr>
              <a:lnSpc>
                <a:spcPct val="120000"/>
              </a:lnSpc>
              <a:spcAft>
                <a:spcPts val="600"/>
              </a:spcAft>
            </a:pPr>
            <a:endParaRPr lang="en-IE" sz="3000" dirty="0"/>
          </a:p>
          <a:p>
            <a:pPr marL="685800" indent="-685800">
              <a:lnSpc>
                <a:spcPct val="120000"/>
              </a:lnSpc>
              <a:spcAft>
                <a:spcPts val="600"/>
              </a:spcAft>
              <a:buFont typeface="Arial" panose="020B0604020202020204" pitchFamily="34" charset="0"/>
              <a:buChar char="•"/>
            </a:pPr>
            <a:r>
              <a:rPr lang="en-IE" sz="6600" dirty="0"/>
              <a:t>Numbers applying for international protection in the State</a:t>
            </a:r>
          </a:p>
          <a:p>
            <a:pPr>
              <a:lnSpc>
                <a:spcPct val="120000"/>
              </a:lnSpc>
              <a:spcAft>
                <a:spcPts val="600"/>
              </a:spcAft>
            </a:pPr>
            <a:endParaRPr lang="en-IE" sz="3000" dirty="0"/>
          </a:p>
          <a:p>
            <a:pPr marL="685800" indent="-685800">
              <a:lnSpc>
                <a:spcPct val="120000"/>
              </a:lnSpc>
              <a:spcAft>
                <a:spcPts val="600"/>
              </a:spcAft>
              <a:buFont typeface="Arial" panose="020B0604020202020204" pitchFamily="34" charset="0"/>
              <a:buChar char="•"/>
            </a:pPr>
            <a:r>
              <a:rPr lang="en-IE" sz="6600" dirty="0"/>
              <a:t>Language acquisition</a:t>
            </a:r>
          </a:p>
          <a:p>
            <a:pPr marL="685800" indent="-685800">
              <a:lnSpc>
                <a:spcPct val="120000"/>
              </a:lnSpc>
              <a:spcAft>
                <a:spcPts val="600"/>
              </a:spcAft>
              <a:buFont typeface="Arial" panose="020B0604020202020204" pitchFamily="34" charset="0"/>
              <a:buChar char="•"/>
            </a:pPr>
            <a:endParaRPr lang="en-IE" sz="6600" dirty="0"/>
          </a:p>
          <a:p>
            <a:pPr marL="857250" indent="-857250">
              <a:lnSpc>
                <a:spcPct val="120000"/>
              </a:lnSpc>
              <a:spcAft>
                <a:spcPts val="600"/>
              </a:spcAft>
              <a:buFont typeface="Arial" panose="020B0604020202020204" pitchFamily="34" charset="0"/>
              <a:buChar char="•"/>
            </a:pPr>
            <a:r>
              <a:rPr lang="en-IE" sz="6600" dirty="0"/>
              <a:t>Employment activation</a:t>
            </a:r>
          </a:p>
          <a:p>
            <a:pPr>
              <a:spcAft>
                <a:spcPts val="600"/>
              </a:spcAft>
            </a:pPr>
            <a:endParaRPr lang="en-IE" sz="6600" dirty="0"/>
          </a:p>
        </p:txBody>
      </p:sp>
      <p:sp>
        <p:nvSpPr>
          <p:cNvPr id="4" name="Title 3"/>
          <p:cNvSpPr>
            <a:spLocks noGrp="1"/>
          </p:cNvSpPr>
          <p:nvPr>
            <p:ph type="title"/>
          </p:nvPr>
        </p:nvSpPr>
        <p:spPr>
          <a:xfrm>
            <a:off x="1411042" y="742245"/>
            <a:ext cx="19283274" cy="1534725"/>
          </a:xfrm>
        </p:spPr>
        <p:txBody>
          <a:bodyPr>
            <a:normAutofit/>
          </a:bodyPr>
          <a:lstStyle/>
          <a:p>
            <a:r>
              <a:rPr lang="en-IE" sz="8800" dirty="0">
                <a:latin typeface="Lato" panose="020F0502020204030203" pitchFamily="34" charset="0"/>
                <a:ea typeface="Lato" panose="020F0502020204030203" pitchFamily="34" charset="0"/>
                <a:cs typeface="Lato" panose="020F0502020204030203" pitchFamily="34" charset="0"/>
              </a:rPr>
              <a:t>Challenges</a:t>
            </a:r>
          </a:p>
        </p:txBody>
      </p:sp>
    </p:spTree>
    <p:extLst>
      <p:ext uri="{BB962C8B-B14F-4D97-AF65-F5344CB8AC3E}">
        <p14:creationId xmlns:p14="http://schemas.microsoft.com/office/powerpoint/2010/main" val="18886192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 final thought...</a:t>
            </a:r>
          </a:p>
        </p:txBody>
      </p:sp>
      <p:sp>
        <p:nvSpPr>
          <p:cNvPr id="3" name="Content Placeholder 2"/>
          <p:cNvSpPr>
            <a:spLocks noGrp="1"/>
          </p:cNvSpPr>
          <p:nvPr>
            <p:ph idx="1"/>
          </p:nvPr>
        </p:nvSpPr>
        <p:spPr>
          <a:xfrm>
            <a:off x="1441449" y="3651250"/>
            <a:ext cx="19252867" cy="9058910"/>
          </a:xfrm>
        </p:spPr>
        <p:txBody>
          <a:bodyPr>
            <a:normAutofit/>
          </a:bodyPr>
          <a:lstStyle/>
          <a:p>
            <a:r>
              <a:rPr lang="en-GB" sz="6000" i="1" dirty="0"/>
              <a:t>Your attitude is more important than your ability</a:t>
            </a:r>
            <a:endParaRPr lang="en-IE" sz="6000" dirty="0"/>
          </a:p>
          <a:p>
            <a:r>
              <a:rPr lang="en-GB" sz="6000" i="1" dirty="0"/>
              <a:t>Your motives more important than your method</a:t>
            </a:r>
            <a:endParaRPr lang="en-IE" sz="6000" dirty="0"/>
          </a:p>
          <a:p>
            <a:r>
              <a:rPr lang="en-GB" sz="6000" i="1" dirty="0"/>
              <a:t>Your courage is more important than your cleverness</a:t>
            </a:r>
            <a:endParaRPr lang="en-IE" sz="6000" dirty="0"/>
          </a:p>
          <a:p>
            <a:r>
              <a:rPr lang="en-GB" sz="6000" i="1" dirty="0"/>
              <a:t> </a:t>
            </a:r>
            <a:endParaRPr lang="en-IE" sz="6000" dirty="0"/>
          </a:p>
          <a:p>
            <a:r>
              <a:rPr lang="en-GB" sz="6000" i="1" dirty="0"/>
              <a:t>And…always have your heart in the right place</a:t>
            </a:r>
            <a:endParaRPr lang="en-IE" sz="6000" dirty="0"/>
          </a:p>
          <a:p>
            <a:r>
              <a:rPr lang="en-GB" sz="6000" i="1" dirty="0"/>
              <a:t> </a:t>
            </a:r>
            <a:endParaRPr lang="en-IE" sz="6000" dirty="0"/>
          </a:p>
          <a:p>
            <a:r>
              <a:rPr lang="en-GB" sz="6000" i="1" dirty="0"/>
              <a:t> </a:t>
            </a:r>
            <a:endParaRPr lang="en-IE" sz="6000" dirty="0"/>
          </a:p>
          <a:p>
            <a:r>
              <a:rPr lang="en-GB" sz="6000" dirty="0"/>
              <a:t>Dermot Earley, Chief of Staff, Irish Defence Forces</a:t>
            </a:r>
            <a:endParaRPr lang="en-IE" sz="6000" dirty="0"/>
          </a:p>
        </p:txBody>
      </p:sp>
    </p:spTree>
    <p:extLst>
      <p:ext uri="{BB962C8B-B14F-4D97-AF65-F5344CB8AC3E}">
        <p14:creationId xmlns:p14="http://schemas.microsoft.com/office/powerpoint/2010/main" val="330612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306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25000" lnSpcReduction="20000"/>
          </a:bodyPr>
          <a:lstStyle/>
          <a:p>
            <a:pPr>
              <a:lnSpc>
                <a:spcPct val="130000"/>
              </a:lnSpc>
            </a:pPr>
            <a:r>
              <a:rPr lang="en-IE" dirty="0">
                <a:latin typeface="Lato" panose="020F0502020204030203" pitchFamily="34" charset="0"/>
                <a:ea typeface="Lato" panose="020F0502020204030203" pitchFamily="34" charset="0"/>
                <a:cs typeface="Lato" panose="020F0502020204030203" pitchFamily="34" charset="0"/>
              </a:rPr>
              <a:t>The IRPP was established by Government Decision of September 2015 in response to the global humanitarian migration crisis which saw large numbers of migrants arriving through Greece and Italy.</a:t>
            </a:r>
          </a:p>
          <a:p>
            <a:pPr>
              <a:lnSpc>
                <a:spcPct val="130000"/>
              </a:lnSpc>
            </a:pPr>
            <a:br>
              <a:rPr lang="en-IE" dirty="0">
                <a:latin typeface="Lato" panose="020F0502020204030203" pitchFamily="34" charset="0"/>
                <a:ea typeface="Lato" panose="020F0502020204030203" pitchFamily="34" charset="0"/>
                <a:cs typeface="Lato" panose="020F0502020204030203" pitchFamily="34" charset="0"/>
              </a:rPr>
            </a:br>
            <a:r>
              <a:rPr lang="en-IE" dirty="0">
                <a:latin typeface="Lato" panose="020F0502020204030203" pitchFamily="34" charset="0"/>
                <a:ea typeface="Lato" panose="020F0502020204030203" pitchFamily="34" charset="0"/>
                <a:cs typeface="Lato" panose="020F0502020204030203" pitchFamily="34" charset="0"/>
              </a:rPr>
              <a:t>The Government decision committed Ireland to accept 4,000 persons under various strands of the programme, including the EU Relocation Mechanism and UNHCR-led Refugee Resettlement Programme - a commitment that was largely met by the end of 2019.</a:t>
            </a:r>
          </a:p>
        </p:txBody>
      </p:sp>
    </p:spTree>
    <p:extLst>
      <p:ext uri="{BB962C8B-B14F-4D97-AF65-F5344CB8AC3E}">
        <p14:creationId xmlns:p14="http://schemas.microsoft.com/office/powerpoint/2010/main" val="3487228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Arrivals of refugees under </a:t>
            </a:r>
            <a:br>
              <a:rPr lang="en-IE" dirty="0"/>
            </a:br>
            <a:r>
              <a:rPr lang="en-IE" dirty="0"/>
              <a:t>Irish Refugee Protection Programme</a:t>
            </a:r>
          </a:p>
        </p:txBody>
      </p:sp>
      <p:sp>
        <p:nvSpPr>
          <p:cNvPr id="3" name="Content Placeholder 2"/>
          <p:cNvSpPr>
            <a:spLocks noGrp="1"/>
          </p:cNvSpPr>
          <p:nvPr>
            <p:ph idx="1"/>
          </p:nvPr>
        </p:nvSpPr>
        <p:spPr/>
        <p:txBody>
          <a:bodyPr>
            <a:normAutofit fontScale="47500" lnSpcReduction="20000"/>
          </a:bodyPr>
          <a:lstStyle/>
          <a:p>
            <a:pPr marL="1143000" indent="-1143000">
              <a:buFont typeface="Arial" panose="020B0604020202020204" pitchFamily="34" charset="0"/>
              <a:buChar char="•"/>
            </a:pPr>
            <a:r>
              <a:rPr lang="en-GB" dirty="0"/>
              <a:t>Government decision led by Minister for Justice and Equality in consultation with the Minister of State and the Minister for Foreign Affairs and Trade having regard to humanitarian context, international obligations and interests of the State.</a:t>
            </a:r>
          </a:p>
          <a:p>
            <a:r>
              <a:rPr lang="en-GB" dirty="0"/>
              <a:t>  </a:t>
            </a:r>
            <a:endParaRPr lang="en-IE" dirty="0"/>
          </a:p>
          <a:p>
            <a:pPr marL="1143000" indent="-1143000">
              <a:buFont typeface="Arial" panose="020B0604020202020204" pitchFamily="34" charset="0"/>
              <a:buChar char="•"/>
            </a:pPr>
            <a:r>
              <a:rPr lang="en-GB" dirty="0"/>
              <a:t> Delivered jointly by all Departments as a ‘whole of government’ programme</a:t>
            </a:r>
          </a:p>
          <a:p>
            <a:pPr marL="1143000" indent="-1143000">
              <a:buFont typeface="Arial" panose="020B0604020202020204" pitchFamily="34" charset="0"/>
              <a:buChar char="•"/>
            </a:pPr>
            <a:endParaRPr lang="en-GB" dirty="0"/>
          </a:p>
          <a:p>
            <a:pPr marL="1143000" indent="-1143000">
              <a:buFont typeface="Arial" panose="020B0604020202020204" pitchFamily="34" charset="0"/>
              <a:buChar char="•"/>
            </a:pPr>
            <a:r>
              <a:rPr lang="en-GB" dirty="0"/>
              <a:t>Overseen by a Taskforce chaired by the Minister of State, Department of Justice and Equality includes Government Departments, UNHCR, and NGOs supporting refugees.</a:t>
            </a:r>
          </a:p>
          <a:p>
            <a:pPr marL="1143000" indent="-1143000">
              <a:buFont typeface="Arial" panose="020B0604020202020204" pitchFamily="34" charset="0"/>
              <a:buChar char="•"/>
            </a:pPr>
            <a:endParaRPr lang="en-IE" dirty="0"/>
          </a:p>
          <a:p>
            <a:pPr marL="1143000" indent="-1143000">
              <a:buFont typeface="Arial" panose="020B0604020202020204" pitchFamily="34" charset="0"/>
              <a:buChar char="•"/>
            </a:pPr>
            <a:r>
              <a:rPr lang="en-GB" dirty="0"/>
              <a:t>Implemented by the Integrated Service Delivery team in the Department of Justice and Equality.</a:t>
            </a:r>
            <a:endParaRPr lang="en-IE" dirty="0"/>
          </a:p>
        </p:txBody>
      </p:sp>
    </p:spTree>
    <p:extLst>
      <p:ext uri="{BB962C8B-B14F-4D97-AF65-F5344CB8AC3E}">
        <p14:creationId xmlns:p14="http://schemas.microsoft.com/office/powerpoint/2010/main" val="45530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8800" dirty="0">
                <a:latin typeface="Lato" panose="020F0502020204030203" pitchFamily="34" charset="0"/>
                <a:ea typeface="Lato" panose="020F0502020204030203" pitchFamily="34" charset="0"/>
                <a:cs typeface="Lato" panose="020F0502020204030203" pitchFamily="34" charset="0"/>
              </a:rPr>
              <a:t>New Phase of IRPP 2020 to 2023</a:t>
            </a:r>
          </a:p>
        </p:txBody>
      </p:sp>
      <p:sp>
        <p:nvSpPr>
          <p:cNvPr id="2" name="Content Placeholder 1"/>
          <p:cNvSpPr>
            <a:spLocks noGrp="1"/>
          </p:cNvSpPr>
          <p:nvPr>
            <p:ph idx="1"/>
          </p:nvPr>
        </p:nvSpPr>
        <p:spPr>
          <a:xfrm>
            <a:off x="1441449" y="3028245"/>
            <a:ext cx="19252867" cy="9325680"/>
          </a:xfrm>
        </p:spPr>
        <p:txBody>
          <a:bodyPr anchor="ctr">
            <a:noAutofit/>
          </a:bodyPr>
          <a:lstStyle/>
          <a:p>
            <a:pPr>
              <a:lnSpc>
                <a:spcPct val="120000"/>
              </a:lnSpc>
              <a:spcAft>
                <a:spcPts val="3600"/>
              </a:spcAft>
            </a:pPr>
            <a:r>
              <a:rPr lang="en-IE" sz="4800" dirty="0">
                <a:latin typeface="Lato" panose="020F0502020204030203" pitchFamily="34" charset="0"/>
                <a:ea typeface="Lato" panose="020F0502020204030203" pitchFamily="34" charset="0"/>
                <a:cs typeface="Lato" panose="020F0502020204030203" pitchFamily="34" charset="0"/>
              </a:rPr>
              <a:t>The new phase of the IRPP is being developed in the context of continuing humanitarian crises in a number of countries, and the </a:t>
            </a:r>
            <a:r>
              <a:rPr lang="en-IE" sz="4800" b="1" dirty="0">
                <a:solidFill>
                  <a:schemeClr val="accent6"/>
                </a:solidFill>
                <a:latin typeface="Lato" panose="020F0502020204030203" pitchFamily="34" charset="0"/>
                <a:ea typeface="Lato" panose="020F0502020204030203" pitchFamily="34" charset="0"/>
                <a:cs typeface="Lato" panose="020F0502020204030203" pitchFamily="34" charset="0"/>
              </a:rPr>
              <a:t>74.8 million people of concern</a:t>
            </a:r>
            <a:r>
              <a:rPr lang="en-IE" sz="4800" dirty="0">
                <a:latin typeface="Lato" panose="020F0502020204030203" pitchFamily="34" charset="0"/>
                <a:ea typeface="Lato" panose="020F0502020204030203" pitchFamily="34" charset="0"/>
                <a:cs typeface="Lato" panose="020F0502020204030203" pitchFamily="34" charset="0"/>
              </a:rPr>
              <a:t> to the UNHCR globally.</a:t>
            </a:r>
          </a:p>
          <a:p>
            <a:pPr>
              <a:lnSpc>
                <a:spcPct val="120000"/>
              </a:lnSpc>
              <a:spcAft>
                <a:spcPts val="2400"/>
              </a:spcAft>
            </a:pPr>
            <a:r>
              <a:rPr lang="en-IE" sz="4800" dirty="0">
                <a:latin typeface="Lato" panose="020F0502020204030203" pitchFamily="34" charset="0"/>
                <a:ea typeface="Lato" panose="020F0502020204030203" pitchFamily="34" charset="0"/>
                <a:cs typeface="Lato" panose="020F0502020204030203" pitchFamily="34" charset="0"/>
              </a:rPr>
              <a:t>The first mission took place to Beirut in March when 85 families ( approx. 400+ people ) were to be interviewed, having been selected for interview by UNHCR. </a:t>
            </a:r>
            <a:r>
              <a:rPr lang="en-IE" sz="4800" dirty="0" err="1">
                <a:latin typeface="Lato" panose="020F0502020204030203" pitchFamily="34" charset="0"/>
                <a:ea typeface="Lato" panose="020F0502020204030203" pitchFamily="34" charset="0"/>
                <a:cs typeface="Lato" panose="020F0502020204030203" pitchFamily="34" charset="0"/>
              </a:rPr>
              <a:t>Covid</a:t>
            </a:r>
            <a:r>
              <a:rPr lang="en-IE" sz="4800" dirty="0">
                <a:latin typeface="Lato" panose="020F0502020204030203" pitchFamily="34" charset="0"/>
                <a:ea typeface="Lato" panose="020F0502020204030203" pitchFamily="34" charset="0"/>
                <a:cs typeface="Lato" panose="020F0502020204030203" pitchFamily="34" charset="0"/>
              </a:rPr>
              <a:t> 19 interrupted the mission but 227 people are cleared to travel from those interviewed before mandatory departure of Irish Selection Mission team. </a:t>
            </a:r>
          </a:p>
        </p:txBody>
      </p:sp>
    </p:spTree>
    <p:extLst>
      <p:ext uri="{BB962C8B-B14F-4D97-AF65-F5344CB8AC3E}">
        <p14:creationId xmlns:p14="http://schemas.microsoft.com/office/powerpoint/2010/main" val="1307936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1441451" y="1440180"/>
            <a:ext cx="19770224" cy="10868125"/>
          </a:xfrm>
        </p:spPr>
        <p:txBody>
          <a:bodyPr>
            <a:normAutofit fontScale="85000" lnSpcReduction="10000"/>
          </a:bodyPr>
          <a:lstStyle/>
          <a:p>
            <a:r>
              <a:rPr lang="en-IE" sz="6000" b="1" dirty="0">
                <a:solidFill>
                  <a:srgbClr val="004D44"/>
                </a:solidFill>
                <a:latin typeface="Lato" panose="020F0502020204030203" pitchFamily="34" charset="0"/>
                <a:ea typeface="Lato" panose="020F0502020204030203" pitchFamily="34" charset="0"/>
                <a:cs typeface="Lato" panose="020F0502020204030203" pitchFamily="34" charset="0"/>
              </a:rPr>
              <a:t>Refugee resettlement </a:t>
            </a:r>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 essential element of Ireland’s commitment to the Global Compact on Refugees. </a:t>
            </a:r>
          </a:p>
          <a:p>
            <a:endParaRPr lang="en-IE" sz="6000" dirty="0">
              <a:solidFill>
                <a:srgbClr val="004D44"/>
              </a:solidFill>
              <a:latin typeface="Lato" panose="020F0502020204030203" pitchFamily="34" charset="0"/>
              <a:ea typeface="Lato" panose="020F0502020204030203" pitchFamily="34" charset="0"/>
              <a:cs typeface="Lato" panose="020F0502020204030203" pitchFamily="34" charset="0"/>
            </a:endParaRPr>
          </a:p>
          <a:p>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2020 - 2023 Ireland will welcome up to </a:t>
            </a:r>
            <a:r>
              <a:rPr lang="en-IE" sz="6000" b="1" dirty="0">
                <a:solidFill>
                  <a:srgbClr val="004D44"/>
                </a:solidFill>
                <a:latin typeface="Lato" panose="020F0502020204030203" pitchFamily="34" charset="0"/>
                <a:ea typeface="Lato" panose="020F0502020204030203" pitchFamily="34" charset="0"/>
                <a:cs typeface="Lato" panose="020F0502020204030203" pitchFamily="34" charset="0"/>
              </a:rPr>
              <a:t>2,900 refugees </a:t>
            </a:r>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through a combination of resettlement and community sponsorship (17/12/19) </a:t>
            </a:r>
          </a:p>
          <a:p>
            <a:endParaRPr lang="en-IE" sz="6000" dirty="0">
              <a:solidFill>
                <a:srgbClr val="004D44"/>
              </a:solidFill>
              <a:latin typeface="Lato" panose="020F0502020204030203" pitchFamily="34" charset="0"/>
              <a:ea typeface="Lato" panose="020F0502020204030203" pitchFamily="34" charset="0"/>
              <a:cs typeface="Lato" panose="020F0502020204030203" pitchFamily="34" charset="0"/>
            </a:endParaRPr>
          </a:p>
          <a:p>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The new phase of the IRPP will see </a:t>
            </a:r>
            <a:r>
              <a:rPr lang="en-IE" sz="6000" b="1" dirty="0">
                <a:solidFill>
                  <a:srgbClr val="004D44"/>
                </a:solidFill>
                <a:latin typeface="Lato" panose="020F0502020204030203" pitchFamily="34" charset="0"/>
                <a:ea typeface="Lato" panose="020F0502020204030203" pitchFamily="34" charset="0"/>
                <a:cs typeface="Lato" panose="020F0502020204030203" pitchFamily="34" charset="0"/>
              </a:rPr>
              <a:t>650 UNHCR resettlements in 2020</a:t>
            </a:r>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 </a:t>
            </a:r>
            <a:r>
              <a:rPr lang="en-IE" sz="6000" b="1" dirty="0">
                <a:solidFill>
                  <a:srgbClr val="004D44"/>
                </a:solidFill>
                <a:latin typeface="Lato" panose="020F0502020204030203" pitchFamily="34" charset="0"/>
                <a:ea typeface="Lato" panose="020F0502020204030203" pitchFamily="34" charset="0"/>
                <a:cs typeface="Lato" panose="020F0502020204030203" pitchFamily="34" charset="0"/>
              </a:rPr>
              <a:t>700</a:t>
            </a:r>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 in 2021, </a:t>
            </a:r>
            <a:r>
              <a:rPr lang="en-IE" sz="6000" b="1" dirty="0">
                <a:solidFill>
                  <a:srgbClr val="004D44"/>
                </a:solidFill>
                <a:latin typeface="Lato" panose="020F0502020204030203" pitchFamily="34" charset="0"/>
                <a:ea typeface="Lato" panose="020F0502020204030203" pitchFamily="34" charset="0"/>
                <a:cs typeface="Lato" panose="020F0502020204030203" pitchFamily="34" charset="0"/>
              </a:rPr>
              <a:t>750</a:t>
            </a:r>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 in 2022 and </a:t>
            </a:r>
            <a:r>
              <a:rPr lang="en-IE" sz="6000" b="1" dirty="0">
                <a:solidFill>
                  <a:srgbClr val="004D44"/>
                </a:solidFill>
                <a:latin typeface="Lato" panose="020F0502020204030203" pitchFamily="34" charset="0"/>
                <a:ea typeface="Lato" panose="020F0502020204030203" pitchFamily="34" charset="0"/>
                <a:cs typeface="Lato" panose="020F0502020204030203" pitchFamily="34" charset="0"/>
              </a:rPr>
              <a:t>800</a:t>
            </a:r>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 in 2023. The arrivals will largely comprise Syrian refugees resident in Jordan and Lebanon, along with a pilot group of 150 Eritrean refugees resident in Ethiopia.</a:t>
            </a:r>
          </a:p>
          <a:p>
            <a:endParaRPr lang="en-IE" sz="6000" dirty="0">
              <a:solidFill>
                <a:srgbClr val="004D44"/>
              </a:solidFill>
              <a:latin typeface="Lato" panose="020F0502020204030203" pitchFamily="34" charset="0"/>
              <a:ea typeface="Lato" panose="020F0502020204030203" pitchFamily="34" charset="0"/>
              <a:cs typeface="Lato" panose="020F0502020204030203" pitchFamily="34" charset="0"/>
            </a:endParaRPr>
          </a:p>
          <a:p>
            <a:r>
              <a:rPr lang="en-IE" sz="6000" dirty="0">
                <a:solidFill>
                  <a:srgbClr val="004D44"/>
                </a:solidFill>
                <a:latin typeface="Lato" panose="020F0502020204030203" pitchFamily="34" charset="0"/>
                <a:ea typeface="Lato" panose="020F0502020204030203" pitchFamily="34" charset="0"/>
                <a:cs typeface="Lato" panose="020F0502020204030203" pitchFamily="34" charset="0"/>
              </a:rPr>
              <a:t>The EC will provide funding of €9 million to support the resettlement of 995 people between 2020 and June 2021.</a:t>
            </a:r>
          </a:p>
          <a:p>
            <a:pPr>
              <a:lnSpc>
                <a:spcPct val="120000"/>
              </a:lnSpc>
              <a:spcAft>
                <a:spcPts val="2400"/>
              </a:spcAft>
            </a:pPr>
            <a:endParaRPr lang="en-IE" sz="5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126314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449" y="3028246"/>
            <a:ext cx="19252867" cy="9325680"/>
          </a:xfrm>
        </p:spPr>
        <p:txBody>
          <a:bodyPr anchor="ctr">
            <a:normAutofit fontScale="62500" lnSpcReduction="20000"/>
          </a:bodyPr>
          <a:lstStyle/>
          <a:p>
            <a:pPr marL="1143000" indent="-1143000">
              <a:lnSpc>
                <a:spcPct val="130000"/>
              </a:lnSpc>
              <a:spcAft>
                <a:spcPts val="3600"/>
              </a:spcAft>
              <a:buFont typeface="Arial" panose="020B0604020202020204" pitchFamily="34" charset="0"/>
              <a:buChar char="•"/>
            </a:pPr>
            <a:r>
              <a:rPr lang="en-IE" sz="7000" dirty="0">
                <a:latin typeface="Lato" panose="020F0502020204030203" pitchFamily="34" charset="0"/>
                <a:ea typeface="Lato" panose="020F0502020204030203" pitchFamily="34" charset="0"/>
                <a:cs typeface="Lato" panose="020F0502020204030203" pitchFamily="34" charset="0"/>
              </a:rPr>
              <a:t>Pilot phase has concluded and has now entered implementation phase following an evaluation report by Dr Anthony Finn </a:t>
            </a:r>
          </a:p>
          <a:p>
            <a:pPr marL="1143000" indent="-1143000">
              <a:lnSpc>
                <a:spcPct val="130000"/>
              </a:lnSpc>
              <a:spcAft>
                <a:spcPts val="3600"/>
              </a:spcAft>
              <a:buFont typeface="Arial" panose="020B0604020202020204" pitchFamily="34" charset="0"/>
              <a:buChar char="•"/>
            </a:pPr>
            <a:r>
              <a:rPr lang="en-IE" sz="7000" dirty="0">
                <a:latin typeface="Lato" panose="020F0502020204030203" pitchFamily="34" charset="0"/>
                <a:ea typeface="Lato" panose="020F0502020204030203" pitchFamily="34" charset="0"/>
                <a:cs typeface="Lato" panose="020F0502020204030203" pitchFamily="34" charset="0"/>
              </a:rPr>
              <a:t>15 November 2019 - Cork conference on supporting/developing Community Sponsorship, hosted in partnership with NASC and ‘Immigration, Refugees and Citizenship’ Canada. Followed by national launch of Community Sponsorship Ireland.</a:t>
            </a:r>
          </a:p>
          <a:p>
            <a:pPr marL="1143000" indent="-1143000">
              <a:lnSpc>
                <a:spcPct val="130000"/>
              </a:lnSpc>
              <a:spcAft>
                <a:spcPts val="3600"/>
              </a:spcAft>
              <a:buFont typeface="Arial" panose="020B0604020202020204" pitchFamily="34" charset="0"/>
              <a:buChar char="•"/>
            </a:pPr>
            <a:r>
              <a:rPr lang="en-IE" sz="7000" dirty="0">
                <a:latin typeface="Lato" panose="020F0502020204030203" pitchFamily="34" charset="0"/>
                <a:ea typeface="Lato" panose="020F0502020204030203" pitchFamily="34" charset="0"/>
                <a:cs typeface="Lato" panose="020F0502020204030203" pitchFamily="34" charset="0"/>
              </a:rPr>
              <a:t>8 towns – </a:t>
            </a:r>
            <a:r>
              <a:rPr lang="en-IE" sz="7000" dirty="0" err="1">
                <a:latin typeface="Lato" panose="020F0502020204030203" pitchFamily="34" charset="0"/>
                <a:ea typeface="Lato" panose="020F0502020204030203" pitchFamily="34" charset="0"/>
                <a:cs typeface="Lato" panose="020F0502020204030203" pitchFamily="34" charset="0"/>
              </a:rPr>
              <a:t>Dunshaughlin</a:t>
            </a:r>
            <a:r>
              <a:rPr lang="en-IE" sz="7000" dirty="0">
                <a:latin typeface="Lato" panose="020F0502020204030203" pitchFamily="34" charset="0"/>
                <a:ea typeface="Lato" panose="020F0502020204030203" pitchFamily="34" charset="0"/>
                <a:cs typeface="Lato" panose="020F0502020204030203" pitchFamily="34" charset="0"/>
              </a:rPr>
              <a:t>, Lismore, </a:t>
            </a:r>
            <a:r>
              <a:rPr lang="en-IE" sz="7000" dirty="0" err="1">
                <a:latin typeface="Lato" panose="020F0502020204030203" pitchFamily="34" charset="0"/>
                <a:ea typeface="Lato" panose="020F0502020204030203" pitchFamily="34" charset="0"/>
                <a:cs typeface="Lato" panose="020F0502020204030203" pitchFamily="34" charset="0"/>
              </a:rPr>
              <a:t>Carrigtwohill</a:t>
            </a:r>
            <a:r>
              <a:rPr lang="en-IE" sz="7000" dirty="0">
                <a:latin typeface="Lato" panose="020F0502020204030203" pitchFamily="34" charset="0"/>
                <a:ea typeface="Lato" panose="020F0502020204030203" pitchFamily="34" charset="0"/>
                <a:cs typeface="Lato" panose="020F0502020204030203" pitchFamily="34" charset="0"/>
              </a:rPr>
              <a:t>, </a:t>
            </a:r>
            <a:r>
              <a:rPr lang="en-IE" sz="7000" dirty="0" err="1">
                <a:latin typeface="Lato" panose="020F0502020204030203" pitchFamily="34" charset="0"/>
                <a:ea typeface="Lato" panose="020F0502020204030203" pitchFamily="34" charset="0"/>
                <a:cs typeface="Lato" panose="020F0502020204030203" pitchFamily="34" charset="0"/>
              </a:rPr>
              <a:t>Midleton</a:t>
            </a:r>
            <a:r>
              <a:rPr lang="en-IE" sz="7000" dirty="0">
                <a:latin typeface="Lato" panose="020F0502020204030203" pitchFamily="34" charset="0"/>
                <a:ea typeface="Lato" panose="020F0502020204030203" pitchFamily="34" charset="0"/>
                <a:cs typeface="Lato" panose="020F0502020204030203" pitchFamily="34" charset="0"/>
              </a:rPr>
              <a:t>, </a:t>
            </a:r>
            <a:r>
              <a:rPr lang="en-IE" sz="7000" dirty="0" err="1">
                <a:latin typeface="Lato" panose="020F0502020204030203" pitchFamily="34" charset="0"/>
                <a:ea typeface="Lato" panose="020F0502020204030203" pitchFamily="34" charset="0"/>
                <a:cs typeface="Lato" panose="020F0502020204030203" pitchFamily="34" charset="0"/>
              </a:rPr>
              <a:t>Clane</a:t>
            </a:r>
            <a:r>
              <a:rPr lang="en-IE" sz="7000" dirty="0">
                <a:latin typeface="Lato" panose="020F0502020204030203" pitchFamily="34" charset="0"/>
                <a:ea typeface="Lato" panose="020F0502020204030203" pitchFamily="34" charset="0"/>
                <a:cs typeface="Lato" panose="020F0502020204030203" pitchFamily="34" charset="0"/>
              </a:rPr>
              <a:t>, </a:t>
            </a:r>
            <a:r>
              <a:rPr lang="en-IE" sz="7000" dirty="0" err="1">
                <a:latin typeface="Lato" panose="020F0502020204030203" pitchFamily="34" charset="0"/>
                <a:ea typeface="Lato" panose="020F0502020204030203" pitchFamily="34" charset="0"/>
                <a:cs typeface="Lato" panose="020F0502020204030203" pitchFamily="34" charset="0"/>
              </a:rPr>
              <a:t>Kinsale</a:t>
            </a:r>
            <a:r>
              <a:rPr lang="en-IE" sz="7000" dirty="0">
                <a:latin typeface="Lato" panose="020F0502020204030203" pitchFamily="34" charset="0"/>
                <a:ea typeface="Lato" panose="020F0502020204030203" pitchFamily="34" charset="0"/>
                <a:cs typeface="Lato" panose="020F0502020204030203" pitchFamily="34" charset="0"/>
              </a:rPr>
              <a:t>, Rathgar and Kells – have welcomed their respective families -  30 individuals.</a:t>
            </a:r>
          </a:p>
          <a:p>
            <a:pPr marL="1143000" indent="-1143000">
              <a:lnSpc>
                <a:spcPct val="130000"/>
              </a:lnSpc>
              <a:spcAft>
                <a:spcPts val="3600"/>
              </a:spcAft>
              <a:buFont typeface="Arial" panose="020B0604020202020204" pitchFamily="34" charset="0"/>
              <a:buChar char="•"/>
            </a:pPr>
            <a:r>
              <a:rPr lang="en-IE" sz="7000" dirty="0">
                <a:latin typeface="Lato" panose="020F0502020204030203" pitchFamily="34" charset="0"/>
                <a:ea typeface="Lato" panose="020F0502020204030203" pitchFamily="34" charset="0"/>
                <a:cs typeface="Lato" panose="020F0502020204030203" pitchFamily="34" charset="0"/>
              </a:rPr>
              <a:t>Additional 8 – 12 groups are at various stages of registration</a:t>
            </a:r>
          </a:p>
        </p:txBody>
      </p:sp>
      <p:sp>
        <p:nvSpPr>
          <p:cNvPr id="4" name="Title 3"/>
          <p:cNvSpPr>
            <a:spLocks noGrp="1"/>
          </p:cNvSpPr>
          <p:nvPr>
            <p:ph type="title"/>
          </p:nvPr>
        </p:nvSpPr>
        <p:spPr/>
        <p:txBody>
          <a:bodyPr>
            <a:normAutofit/>
          </a:bodyPr>
          <a:lstStyle/>
          <a:p>
            <a:r>
              <a:rPr lang="en-IE" sz="8800" dirty="0">
                <a:latin typeface="Lato" panose="020F0502020204030203" pitchFamily="34" charset="0"/>
                <a:ea typeface="Lato" panose="020F0502020204030203" pitchFamily="34" charset="0"/>
                <a:cs typeface="Lato" panose="020F0502020204030203" pitchFamily="34" charset="0"/>
              </a:rPr>
              <a:t>Community Sponsorship Ireland</a:t>
            </a:r>
          </a:p>
        </p:txBody>
      </p:sp>
    </p:spTree>
    <p:extLst>
      <p:ext uri="{BB962C8B-B14F-4D97-AF65-F5344CB8AC3E}">
        <p14:creationId xmlns:p14="http://schemas.microsoft.com/office/powerpoint/2010/main" val="4247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970" y="3814011"/>
            <a:ext cx="19265330" cy="3615489"/>
          </a:xfrm>
        </p:spPr>
        <p:txBody>
          <a:bodyPr>
            <a:normAutofit/>
          </a:bodyPr>
          <a:lstStyle/>
          <a:p>
            <a:r>
              <a:rPr lang="en-IE" sz="7400" dirty="0">
                <a:solidFill>
                  <a:schemeClr val="accent6"/>
                </a:solidFill>
                <a:latin typeface="Lato" panose="020F0502020204030203" pitchFamily="34" charset="0"/>
                <a:ea typeface="Lato" panose="020F0502020204030203" pitchFamily="34" charset="0"/>
                <a:cs typeface="Lato" panose="020F0502020204030203" pitchFamily="34" charset="0"/>
              </a:rPr>
              <a:t>IRPP progress on </a:t>
            </a:r>
            <a:r>
              <a:rPr lang="en-IE" sz="7400" b="1" dirty="0">
                <a:solidFill>
                  <a:schemeClr val="accent6"/>
                </a:solidFill>
                <a:latin typeface="Lato" panose="020F0502020204030203" pitchFamily="34" charset="0"/>
                <a:ea typeface="Lato" panose="020F0502020204030203" pitchFamily="34" charset="0"/>
                <a:cs typeface="Lato" panose="020F0502020204030203" pitchFamily="34" charset="0"/>
              </a:rPr>
              <a:t>arrivals</a:t>
            </a:r>
            <a:r>
              <a:rPr lang="en-IE" sz="7400" dirty="0">
                <a:solidFill>
                  <a:schemeClr val="accent6"/>
                </a:solidFill>
                <a:latin typeface="Lato" panose="020F0502020204030203" pitchFamily="34" charset="0"/>
                <a:ea typeface="Lato" panose="020F0502020204030203" pitchFamily="34" charset="0"/>
                <a:cs typeface="Lato" panose="020F0502020204030203" pitchFamily="34" charset="0"/>
              </a:rPr>
              <a:t> and </a:t>
            </a:r>
            <a:r>
              <a:rPr lang="en-IE" sz="7400" b="1" dirty="0">
                <a:solidFill>
                  <a:schemeClr val="accent6"/>
                </a:solidFill>
                <a:latin typeface="Lato" panose="020F0502020204030203" pitchFamily="34" charset="0"/>
                <a:ea typeface="Lato" panose="020F0502020204030203" pitchFamily="34" charset="0"/>
                <a:cs typeface="Lato" panose="020F0502020204030203" pitchFamily="34" charset="0"/>
              </a:rPr>
              <a:t>housing</a:t>
            </a:r>
            <a:r>
              <a:rPr lang="en-IE" sz="7400" dirty="0">
                <a:solidFill>
                  <a:schemeClr val="accent6"/>
                </a:solidFill>
                <a:latin typeface="Lato" panose="020F0502020204030203" pitchFamily="34" charset="0"/>
                <a:ea typeface="Lato" panose="020F0502020204030203" pitchFamily="34" charset="0"/>
                <a:cs typeface="Lato" panose="020F0502020204030203" pitchFamily="34" charset="0"/>
              </a:rPr>
              <a:t> to-date…</a:t>
            </a:r>
          </a:p>
        </p:txBody>
      </p:sp>
    </p:spTree>
    <p:extLst>
      <p:ext uri="{BB962C8B-B14F-4D97-AF65-F5344CB8AC3E}">
        <p14:creationId xmlns:p14="http://schemas.microsoft.com/office/powerpoint/2010/main" val="35336264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sz="8800" dirty="0">
                <a:latin typeface="Lato" panose="020F0502020204030203" pitchFamily="34" charset="0"/>
                <a:ea typeface="Lato" panose="020F0502020204030203" pitchFamily="34" charset="0"/>
                <a:cs typeface="Lato" panose="020F0502020204030203" pitchFamily="34" charset="0"/>
              </a:rPr>
              <a:t>3,206 IRPP arrivals from 2015 to 2019 </a:t>
            </a:r>
            <a:br>
              <a:rPr lang="en-IE" sz="8800" dirty="0">
                <a:latin typeface="Lato" panose="020F0502020204030203" pitchFamily="34" charset="0"/>
                <a:ea typeface="Lato" panose="020F0502020204030203" pitchFamily="34" charset="0"/>
                <a:cs typeface="Lato" panose="020F0502020204030203" pitchFamily="34" charset="0"/>
              </a:rPr>
            </a:br>
            <a:r>
              <a:rPr lang="en-IE" sz="8800" dirty="0">
                <a:latin typeface="Lato" panose="020F0502020204030203" pitchFamily="34" charset="0"/>
                <a:ea typeface="Lato" panose="020F0502020204030203" pitchFamily="34" charset="0"/>
                <a:cs typeface="Lato" panose="020F0502020204030203" pitchFamily="34" charset="0"/>
              </a:rPr>
              <a:t> ( Does not include IHAP )</a:t>
            </a:r>
            <a:br>
              <a:rPr lang="en-IE" sz="8800" dirty="0">
                <a:latin typeface="Lato" panose="020F0502020204030203" pitchFamily="34" charset="0"/>
                <a:ea typeface="Lato" panose="020F0502020204030203" pitchFamily="34" charset="0"/>
                <a:cs typeface="Lato" panose="020F0502020204030203" pitchFamily="34" charset="0"/>
              </a:rPr>
            </a:br>
            <a:endParaRPr lang="en-IE" sz="88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1455480"/>
              </p:ext>
            </p:extLst>
          </p:nvPr>
        </p:nvGraphicFramePr>
        <p:xfrm>
          <a:off x="1441450" y="3028246"/>
          <a:ext cx="19253200" cy="9325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594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sz="6700" dirty="0">
                <a:latin typeface="Lato" panose="020F0502020204030203" pitchFamily="34" charset="0"/>
                <a:ea typeface="Lato" panose="020F0502020204030203" pitchFamily="34" charset="0"/>
                <a:cs typeface="Lato" panose="020F0502020204030203" pitchFamily="34" charset="0"/>
              </a:rPr>
              <a:t>Refugee Journey</a:t>
            </a:r>
            <a:br>
              <a:rPr lang="en-IE" sz="6700" dirty="0">
                <a:latin typeface="Lato" panose="020F0502020204030203" pitchFamily="34" charset="0"/>
                <a:ea typeface="Lato" panose="020F0502020204030203" pitchFamily="34" charset="0"/>
                <a:cs typeface="Lato" panose="020F0502020204030203" pitchFamily="34" charset="0"/>
              </a:rPr>
            </a:br>
            <a:r>
              <a:rPr lang="en-IE" sz="6700" dirty="0">
                <a:latin typeface="Lato" panose="020F0502020204030203" pitchFamily="34" charset="0"/>
                <a:ea typeface="Lato" panose="020F0502020204030203" pitchFamily="34" charset="0"/>
                <a:cs typeface="Lato" panose="020F0502020204030203" pitchFamily="34" charset="0"/>
              </a:rPr>
              <a:t>Accompanied on journey to Resettlement by ISD team</a:t>
            </a:r>
          </a:p>
        </p:txBody>
      </p:sp>
      <p:sp>
        <p:nvSpPr>
          <p:cNvPr id="2" name="Content Placeholder 1"/>
          <p:cNvSpPr>
            <a:spLocks noGrp="1"/>
          </p:cNvSpPr>
          <p:nvPr>
            <p:ph idx="1"/>
          </p:nvPr>
        </p:nvSpPr>
        <p:spPr/>
        <p:txBody>
          <a:bodyPr/>
          <a:lstStyle/>
          <a:p>
            <a:pPr marL="1143000" indent="-1143000">
              <a:buFont typeface="Arial" panose="020B0604020202020204" pitchFamily="34" charset="0"/>
              <a:buChar char="•"/>
            </a:pPr>
            <a:r>
              <a:rPr lang="en-IE" dirty="0"/>
              <a:t>Interview in asylum country</a:t>
            </a:r>
          </a:p>
          <a:p>
            <a:pPr marL="1143000" indent="-1143000">
              <a:buFont typeface="Arial" panose="020B0604020202020204" pitchFamily="34" charset="0"/>
              <a:buChar char="•"/>
            </a:pPr>
            <a:r>
              <a:rPr lang="en-IE" dirty="0"/>
              <a:t>Arrival in Emergency Reception and Orientation Centre (EROC)</a:t>
            </a:r>
          </a:p>
          <a:p>
            <a:pPr marL="1143000" indent="-1143000">
              <a:buFont typeface="Arial" panose="020B0604020202020204" pitchFamily="34" charset="0"/>
              <a:buChar char="•"/>
            </a:pPr>
            <a:r>
              <a:rPr lang="en-IE" dirty="0"/>
              <a:t>Resettlement</a:t>
            </a:r>
          </a:p>
          <a:p>
            <a:pPr marL="1143000" indent="-1143000">
              <a:buFont typeface="Arial" panose="020B0604020202020204" pitchFamily="34" charset="0"/>
              <a:buChar char="•"/>
            </a:pPr>
            <a:r>
              <a:rPr lang="en-IE" dirty="0"/>
              <a:t>Citizenship</a:t>
            </a:r>
          </a:p>
        </p:txBody>
      </p:sp>
    </p:spTree>
    <p:extLst>
      <p:ext uri="{BB962C8B-B14F-4D97-AF65-F5344CB8AC3E}">
        <p14:creationId xmlns:p14="http://schemas.microsoft.com/office/powerpoint/2010/main" val="3429208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Standard">
  <a:themeElements>
    <a:clrScheme name="GovID">
      <a:dk1>
        <a:srgbClr val="565151"/>
      </a:dk1>
      <a:lt1>
        <a:srgbClr val="FFFFFF"/>
      </a:lt1>
      <a:dk2>
        <a:srgbClr val="44546A"/>
      </a:dk2>
      <a:lt2>
        <a:srgbClr val="E7E6E6"/>
      </a:lt2>
      <a:accent1>
        <a:srgbClr val="4472C4"/>
      </a:accent1>
      <a:accent2>
        <a:srgbClr val="ED7D31"/>
      </a:accent2>
      <a:accent3>
        <a:srgbClr val="A5A5A5"/>
      </a:accent3>
      <a:accent4>
        <a:srgbClr val="A39100"/>
      </a:accent4>
      <a:accent5>
        <a:srgbClr val="5B9BD5"/>
      </a:accent5>
      <a:accent6>
        <a:srgbClr val="004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Justice_Dept_PPT-Template.potx" id="{29F50B2B-4C4F-4E82-B5C9-D165B2E1A791}" vid="{2C1A7AA3-801D-4961-9226-2E7F6462BE58}"/>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9B8B2D8594524FAE6597D6155E4085" ma:contentTypeVersion="1" ma:contentTypeDescription="Create a new document." ma:contentTypeScope="" ma:versionID="166b0dca58d90d0322c0f6655358cd55">
  <xsd:schema xmlns:xsd="http://www.w3.org/2001/XMLSchema" xmlns:xs="http://www.w3.org/2001/XMLSchema" xmlns:p="http://schemas.microsoft.com/office/2006/metadata/properties" targetNamespace="http://schemas.microsoft.com/office/2006/metadata/properties" ma:root="true" ma:fieldsID="528b703dd574799a92ef0e49eac5b57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1FCDFC-8D03-4E00-8179-FFDFF874BB5A}">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1E2919-B690-4EC2-82C5-F489AF693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224833-1253-4C07-AAFF-167CF7A1AB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Standard</Template>
  <TotalTime>2746</TotalTime>
  <Words>766</Words>
  <Application>Microsoft Office PowerPoint</Application>
  <PresentationFormat>Custom</PresentationFormat>
  <Paragraphs>111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.AppleSystemUIFont</vt:lpstr>
      <vt:lpstr>Arial</vt:lpstr>
      <vt:lpstr>Georgia</vt:lpstr>
      <vt:lpstr>Helvetica Neue</vt:lpstr>
      <vt:lpstr>Lato</vt:lpstr>
      <vt:lpstr>Lato Light</vt:lpstr>
      <vt:lpstr>Open Sans</vt:lpstr>
      <vt:lpstr>Standard</vt:lpstr>
      <vt:lpstr>Irish Refugee Protection Programme</vt:lpstr>
      <vt:lpstr>PowerPoint Presentation</vt:lpstr>
      <vt:lpstr>Arrivals of refugees under  Irish Refugee Protection Programme</vt:lpstr>
      <vt:lpstr>New Phase of IRPP 2020 to 2023</vt:lpstr>
      <vt:lpstr>PowerPoint Presentation</vt:lpstr>
      <vt:lpstr>Community Sponsorship Ireland</vt:lpstr>
      <vt:lpstr>IRPP progress on arrivals and housing to-date…</vt:lpstr>
      <vt:lpstr>3,206 IRPP arrivals from 2015 to 2019   ( Does not include IHAP ) </vt:lpstr>
      <vt:lpstr>Refugee Journey Accompanied on journey to Resettlement by ISD team</vt:lpstr>
      <vt:lpstr>Snapshot of arrivals</vt:lpstr>
      <vt:lpstr>Current situation – May 2020</vt:lpstr>
      <vt:lpstr>IRPP 1 2,473 people resettled in community</vt:lpstr>
      <vt:lpstr>Challenges</vt:lpstr>
      <vt:lpstr>A final thought...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Government Identity</dc:title>
  <dc:creator>D16124342 Stephen Downey</dc:creator>
  <cp:lastModifiedBy>Evie McCullough</cp:lastModifiedBy>
  <cp:revision>108</cp:revision>
  <cp:lastPrinted>2020-02-19T15:19:33Z</cp:lastPrinted>
  <dcterms:created xsi:type="dcterms:W3CDTF">2019-10-08T20:26:52Z</dcterms:created>
  <dcterms:modified xsi:type="dcterms:W3CDTF">2020-05-26T13:56:24Z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0x0101008B9B8B2D8594524FAE6597D6155E4085</vt:lpwstr>
  </property>
  <property fmtid="{D5CDD505-2E9C-101B-9397-08002B2CF9AE}" pid="3" name="eDocs_FileTopics">
    <vt:lpwstr>4;#Service Delivery|445d9024-e8c8-4e4f-bfc4-364ce1cc1655</vt:lpwstr>
  </property>
  <property fmtid="{D5CDD505-2E9C-101B-9397-08002B2CF9AE}" pid="4" name="eDocs_SeriesSubSeriesTaxHTField0">
    <vt:lpwstr>066|71a80ccd-3328-41b4-b36d-6b98e91ad7ca</vt:lpwstr>
  </property>
  <property fmtid="{D5CDD505-2E9C-101B-9397-08002B2CF9AE}" pid="5" name="eDocs_FileStatus">
    <vt:lpwstr>Live</vt:lpwstr>
  </property>
  <property fmtid="{D5CDD505-2E9C-101B-9397-08002B2CF9AE}" pid="6" name="eDocs_Year">
    <vt:lpwstr>2;#2019|b7efb421-d883-499e-a0fa-62c55daad1bc</vt:lpwstr>
  </property>
  <property fmtid="{D5CDD505-2E9C-101B-9397-08002B2CF9AE}" pid="7" name="eDocs_FileTopicsTaxHTField0">
    <vt:lpwstr>Service Delivery|445d9024-e8c8-4e4f-bfc4-364ce1cc1655</vt:lpwstr>
  </property>
  <property fmtid="{D5CDD505-2E9C-101B-9397-08002B2CF9AE}" pid="8" name="eDocs_YearTaxHTField0">
    <vt:lpwstr>2019|b7efb421-d883-499e-a0fa-62c55daad1bc</vt:lpwstr>
  </property>
  <property fmtid="{D5CDD505-2E9C-101B-9397-08002B2CF9AE}" pid="9" name="TaxCatchAll">
    <vt:lpwstr>4;#Service Delivery|445d9024-e8c8-4e4f-bfc4-364ce1cc1655;#3;#066|71a80ccd-3328-41b4-b36d-6b98e91ad7ca;#2;#2019|b7efb421-d883-499e-a0fa-62c55daad1bc;#1;#Unclassified</vt:lpwstr>
  </property>
  <property fmtid="{D5CDD505-2E9C-101B-9397-08002B2CF9AE}" pid="10" name="eDocs_FileName">
    <vt:lpwstr>DJE066-022-2019</vt:lpwstr>
  </property>
  <property fmtid="{D5CDD505-2E9C-101B-9397-08002B2CF9AE}" pid="11" name="eDocs_SeriesSubSeries">
    <vt:lpwstr>3;#066|71a80ccd-3328-41b4-b36d-6b98e91ad7ca</vt:lpwstr>
  </property>
  <property fmtid="{D5CDD505-2E9C-101B-9397-08002B2CF9AE}" pid="12" name="eDocs_SecurityClassificationTaxHTField0">
    <vt:lpwstr>Unclassified|d6154209-901f-4005-abe0-dde865f488ac</vt:lpwstr>
  </property>
</Properties>
</file>