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59" r:id="rId1"/>
  </p:sldMasterIdLst>
  <p:notesMasterIdLst>
    <p:notesMasterId r:id="rId29"/>
  </p:notesMasterIdLst>
  <p:handoutMasterIdLst>
    <p:handoutMasterId r:id="rId30"/>
  </p:handoutMasterIdLst>
  <p:sldIdLst>
    <p:sldId id="269" r:id="rId2"/>
    <p:sldId id="259" r:id="rId3"/>
    <p:sldId id="262" r:id="rId4"/>
    <p:sldId id="292" r:id="rId5"/>
    <p:sldId id="313" r:id="rId6"/>
    <p:sldId id="291" r:id="rId7"/>
    <p:sldId id="304" r:id="rId8"/>
    <p:sldId id="293" r:id="rId9"/>
    <p:sldId id="295" r:id="rId10"/>
    <p:sldId id="296" r:id="rId11"/>
    <p:sldId id="297" r:id="rId12"/>
    <p:sldId id="286" r:id="rId13"/>
    <p:sldId id="298" r:id="rId14"/>
    <p:sldId id="299" r:id="rId15"/>
    <p:sldId id="300" r:id="rId16"/>
    <p:sldId id="303" r:id="rId17"/>
    <p:sldId id="301" r:id="rId18"/>
    <p:sldId id="302" r:id="rId19"/>
    <p:sldId id="305" r:id="rId20"/>
    <p:sldId id="306" r:id="rId21"/>
    <p:sldId id="307" r:id="rId22"/>
    <p:sldId id="308" r:id="rId23"/>
    <p:sldId id="309" r:id="rId24"/>
    <p:sldId id="310" r:id="rId25"/>
    <p:sldId id="311" r:id="rId26"/>
    <p:sldId id="312" r:id="rId27"/>
    <p:sldId id="280" r:id="rId28"/>
  </p:sldIdLst>
  <p:sldSz cx="9144000" cy="6858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aret James" initials="MJ" lastIdx="14" clrIdx="0"/>
  <p:cmAuthor id="1" name="Sofia, Salvatore"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E3"/>
    <a:srgbClr val="FFFFFF"/>
    <a:srgbClr val="37AC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74298" autoAdjust="0"/>
  </p:normalViewPr>
  <p:slideViewPr>
    <p:cSldViewPr>
      <p:cViewPr varScale="1">
        <p:scale>
          <a:sx n="53" d="100"/>
          <a:sy n="53" d="100"/>
        </p:scale>
        <p:origin x="2040" y="78"/>
      </p:cViewPr>
      <p:guideLst>
        <p:guide orient="horz" pos="2160"/>
        <p:guide pos="2880"/>
      </p:guideLst>
    </p:cSldViewPr>
  </p:slideViewPr>
  <p:notesTextViewPr>
    <p:cViewPr>
      <p:scale>
        <a:sx n="1" d="1"/>
        <a:sy n="1" d="1"/>
      </p:scale>
      <p:origin x="0" y="0"/>
    </p:cViewPr>
  </p:notesTextViewPr>
  <p:notesViewPr>
    <p:cSldViewPr>
      <p:cViewPr varScale="1">
        <p:scale>
          <a:sx n="62" d="100"/>
          <a:sy n="62" d="100"/>
        </p:scale>
        <p:origin x="2640" y="-11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294" tIns="45647" rIns="91294" bIns="45647" rtlCol="0"/>
          <a:lstStyle>
            <a:lvl1pPr algn="r">
              <a:defRPr sz="1200"/>
            </a:lvl1pPr>
          </a:lstStyle>
          <a:p>
            <a:fld id="{1EFB4F82-29CD-4CD1-BCF4-2DB0D1EAD6F9}" type="datetimeFigureOut">
              <a:rPr lang="en-GB" smtClean="0"/>
              <a:t>24/11/2021</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294" tIns="45647" rIns="91294" bIns="45647"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294" tIns="45647" rIns="91294" bIns="45647" rtlCol="0" anchor="b"/>
          <a:lstStyle>
            <a:lvl1pPr algn="r">
              <a:defRPr sz="1200"/>
            </a:lvl1pPr>
          </a:lstStyle>
          <a:p>
            <a:fld id="{203D3CE0-6491-4FDD-B901-9B00F80CC1A1}" type="slidenum">
              <a:rPr lang="en-GB" smtClean="0"/>
              <a:t>‹#›</a:t>
            </a:fld>
            <a:endParaRPr lang="en-GB"/>
          </a:p>
        </p:txBody>
      </p:sp>
    </p:spTree>
    <p:extLst>
      <p:ext uri="{BB962C8B-B14F-4D97-AF65-F5344CB8AC3E}">
        <p14:creationId xmlns:p14="http://schemas.microsoft.com/office/powerpoint/2010/main" val="3063031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94" tIns="45647" rIns="91294" bIns="45647"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294" tIns="45647" rIns="91294" bIns="45647" rtlCol="0"/>
          <a:lstStyle>
            <a:lvl1pPr algn="r">
              <a:defRPr sz="1200"/>
            </a:lvl1pPr>
          </a:lstStyle>
          <a:p>
            <a:fld id="{8603A83C-4EC7-4794-AEA0-7B587C9537F8}" type="datetimeFigureOut">
              <a:rPr lang="en-GB" smtClean="0"/>
              <a:t>24/11/2021</a:t>
            </a:fld>
            <a:endParaRPr lang="en-GB"/>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294" tIns="45647" rIns="91294" bIns="45647"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294" tIns="45647" rIns="91294" bIns="45647"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294" tIns="45647" rIns="91294" bIns="45647" rtlCol="0" anchor="b"/>
          <a:lstStyle>
            <a:lvl1pPr algn="r">
              <a:defRPr sz="1200"/>
            </a:lvl1pPr>
          </a:lstStyle>
          <a:p>
            <a:fld id="{B1A209B8-D817-4A5F-BA62-F04FB88A1976}" type="slidenum">
              <a:rPr lang="en-GB" smtClean="0"/>
              <a:t>‹#›</a:t>
            </a:fld>
            <a:endParaRPr lang="en-GB"/>
          </a:p>
        </p:txBody>
      </p:sp>
    </p:spTree>
    <p:extLst>
      <p:ext uri="{BB962C8B-B14F-4D97-AF65-F5344CB8AC3E}">
        <p14:creationId xmlns:p14="http://schemas.microsoft.com/office/powerpoint/2010/main" val="1956050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Categories of third-country nationals considered in the study include: (</a:t>
            </a:r>
            <a:r>
              <a:rPr lang="en-GB" sz="1800" dirty="0" err="1">
                <a:effectLst/>
                <a:latin typeface="EC Square Sans Pro" panose="020B0506040000020004" pitchFamily="34" charset="0"/>
                <a:ea typeface="EC Square Sans Pro Light" panose="020B0506000000020004" pitchFamily="34" charset="0"/>
                <a:cs typeface="EC Square Sans Pro Light" panose="020B0506000000020004" pitchFamily="34" charset="0"/>
              </a:rPr>
              <a:t>i</a:t>
            </a: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 international protection applicants in ordinary procedures, Dublin procedure, and in border procedures; (ii) third-country nationals who have been issued a return decision. The study focuses on detention for asylum/return purposes only and does not cover detention of third-country nationals who have committed a criminal offence. The study pays special attention to the issue of detaining and/or providing alternatives to detention for vulnerable persons such as minors, families with children, pregnant women and people with special needs. The study considers the legal and practical approaches related to detention and alternatives to detention that were available during the reporting period January 2015- December 2020.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4</a:t>
            </a:fld>
            <a:endParaRPr lang="en-GB"/>
          </a:p>
        </p:txBody>
      </p:sp>
    </p:spTree>
    <p:extLst>
      <p:ext uri="{BB962C8B-B14F-4D97-AF65-F5344CB8AC3E}">
        <p14:creationId xmlns:p14="http://schemas.microsoft.com/office/powerpoint/2010/main" val="210746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Categories of third-country nationals considered in the study include: (</a:t>
            </a:r>
            <a:r>
              <a:rPr lang="en-GB" sz="1800" dirty="0" err="1">
                <a:effectLst/>
                <a:latin typeface="EC Square Sans Pro" panose="020B0506040000020004" pitchFamily="34" charset="0"/>
                <a:ea typeface="EC Square Sans Pro Light" panose="020B0506000000020004" pitchFamily="34" charset="0"/>
                <a:cs typeface="EC Square Sans Pro Light" panose="020B0506000000020004" pitchFamily="34" charset="0"/>
              </a:rPr>
              <a:t>i</a:t>
            </a: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 international protection applicants in ordinary procedures, Dublin procedure, and in border procedures; (ii) third-country nationals who have been issued a return decision. The study focuses on detention for asylum/return purposes only and does not cover detention of third-country nationals who have committed a criminal offence. The study pays special attention to the issue of detaining and/or providing alternatives to detention for vulnerable persons such as minors, families with children, pregnant women and people with special needs. The study considers the legal and practical approaches related to detention and alternatives to detention that were available during the reporting period January 2015- December 2020.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5</a:t>
            </a:fld>
            <a:endParaRPr lang="en-GB"/>
          </a:p>
        </p:txBody>
      </p:sp>
    </p:spTree>
    <p:extLst>
      <p:ext uri="{BB962C8B-B14F-4D97-AF65-F5344CB8AC3E}">
        <p14:creationId xmlns:p14="http://schemas.microsoft.com/office/powerpoint/2010/main" val="3925156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Categories of third-country nationals considered in the study include: (</a:t>
            </a:r>
            <a:r>
              <a:rPr lang="en-GB" sz="1800" dirty="0" err="1">
                <a:effectLst/>
                <a:latin typeface="EC Square Sans Pro" panose="020B0506040000020004" pitchFamily="34" charset="0"/>
                <a:ea typeface="EC Square Sans Pro Light" panose="020B0506000000020004" pitchFamily="34" charset="0"/>
                <a:cs typeface="EC Square Sans Pro Light" panose="020B0506000000020004" pitchFamily="34" charset="0"/>
              </a:rPr>
              <a:t>i</a:t>
            </a: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 international protection applicants in ordinary procedures, Dublin procedure, and in border procedures; (ii) third-country nationals who have been issued a return decision. The study focuses on detention for asylum/return purposes only and does not cover detention of third-country nationals who have committed a criminal offence. The study pays special attention to the issue of detaining and/or providing alternatives to detention for vulnerable persons such as minors, families with children, pregnant women and people with special needs. The study considers the legal and practical approaches related to detention and alternatives to detention that were available during the reporting period January 2015- December 2020.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6</a:t>
            </a:fld>
            <a:endParaRPr lang="en-GB"/>
          </a:p>
        </p:txBody>
      </p:sp>
    </p:spTree>
    <p:extLst>
      <p:ext uri="{BB962C8B-B14F-4D97-AF65-F5344CB8AC3E}">
        <p14:creationId xmlns:p14="http://schemas.microsoft.com/office/powerpoint/2010/main" val="207970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Categories of third-country nationals considered in the study include: (</a:t>
            </a:r>
            <a:r>
              <a:rPr lang="en-GB" sz="1800" dirty="0" err="1">
                <a:effectLst/>
                <a:latin typeface="EC Square Sans Pro" panose="020B0506040000020004" pitchFamily="34" charset="0"/>
                <a:ea typeface="EC Square Sans Pro Light" panose="020B0506000000020004" pitchFamily="34" charset="0"/>
                <a:cs typeface="EC Square Sans Pro Light" panose="020B0506000000020004" pitchFamily="34" charset="0"/>
              </a:rPr>
              <a:t>i</a:t>
            </a: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 international protection applicants in ordinary procedures, Dublin procedure, and in border procedures; (ii) third-country nationals who have been issued a return decision. The study focuses on detention for asylum/return purposes only and does not cover detention of third-country nationals who have committed a criminal offence. The study pays special attention to the issue of detaining and/or providing alternatives to detention for vulnerable persons such as minors, families with children, pregnant women and people with special needs. The study considers the legal and practical approaches related to detention and alternatives to detention that were available during the reporting period January 2015- December 2020.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8</a:t>
            </a:fld>
            <a:endParaRPr lang="en-GB"/>
          </a:p>
        </p:txBody>
      </p:sp>
    </p:spTree>
    <p:extLst>
      <p:ext uri="{BB962C8B-B14F-4D97-AF65-F5344CB8AC3E}">
        <p14:creationId xmlns:p14="http://schemas.microsoft.com/office/powerpoint/2010/main" val="2063970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Categories of third-country nationals considered in the study include: (</a:t>
            </a:r>
            <a:r>
              <a:rPr lang="en-GB" sz="1800" dirty="0" err="1">
                <a:effectLst/>
                <a:latin typeface="EC Square Sans Pro" panose="020B0506040000020004" pitchFamily="34" charset="0"/>
                <a:ea typeface="EC Square Sans Pro Light" panose="020B0506000000020004" pitchFamily="34" charset="0"/>
                <a:cs typeface="EC Square Sans Pro Light" panose="020B0506000000020004" pitchFamily="34" charset="0"/>
              </a:rPr>
              <a:t>i</a:t>
            </a:r>
            <a:r>
              <a:rPr lang="en-GB" sz="1800" dirty="0">
                <a:effectLst/>
                <a:latin typeface="EC Square Sans Pro" panose="020B0506040000020004" pitchFamily="34" charset="0"/>
                <a:ea typeface="EC Square Sans Pro Light" panose="020B0506000000020004" pitchFamily="34" charset="0"/>
                <a:cs typeface="EC Square Sans Pro Light" panose="020B0506000000020004" pitchFamily="34" charset="0"/>
              </a:rPr>
              <a:t>) international protection applicants in ordinary procedures, Dublin procedure, and in border procedures; (ii) third-country nationals who have been issued a return decision. The study focuses on detention for asylum/return purposes only and does not cover detention of third-country nationals who have committed a criminal offence. The study pays special attention to the issue of detaining and/or providing alternatives to detention for vulnerable persons such as minors, families with children, pregnant women and people with special needs. The study considers the legal and practical approaches related to detention and alternatives to detention that were available during the reporting period January 2015- December 2020.</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9</a:t>
            </a:fld>
            <a:endParaRPr lang="en-GB"/>
          </a:p>
        </p:txBody>
      </p:sp>
    </p:spTree>
    <p:extLst>
      <p:ext uri="{BB962C8B-B14F-4D97-AF65-F5344CB8AC3E}">
        <p14:creationId xmlns:p14="http://schemas.microsoft.com/office/powerpoint/2010/main" val="3651973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Calibri" panose="020F0502020204030204" pitchFamily="34" charset="0"/>
              </a:rPr>
              <a:t>lack of documentation proving the identity; lack of residence, fixed abode or reliable address; lack of financial resources; illegal entry into the territory of the Member States; unauthorised movement to the territory of another Member State; explicit expression of intent of non-compliance with return-related measures applied by virtue of this Directive; being subject of a return decision issued by another Member State; non-compliance with a return decision, including with an obligation to return within the period for voluntary departure; non-compliance with the requirement of Article 8(2) to go immediately to the territory of another Member State that granted a valid residence permit or other authorisation offering a right to stay; not fulfilling the obligation to cooperate with the competent authorities of the Member States at all stages of the return procedures, referred to in Article 7; existence of conviction for a criminal offence, including for a serious criminal offence in another Member State; ongoing criminal investigations and proceedings; using false or forged identity documents, destroying or otherwise disposing of existing documents, or refusing to provide fingerprints as required by Union or national law; opposing violently or fraudulently the return procedures; not complying with a measure aimed at preventing the risk of absconding referred to in Article 9(3); not complying with an existing entry ban.</a:t>
            </a:r>
            <a:endParaRPr lang="en-GB" sz="1800" dirty="0">
              <a:effectLst/>
              <a:latin typeface="Times New Roman" panose="02020603050405020304" pitchFamily="18"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10</a:t>
            </a:fld>
            <a:endParaRPr lang="en-GB"/>
          </a:p>
        </p:txBody>
      </p:sp>
    </p:spTree>
    <p:extLst>
      <p:ext uri="{BB962C8B-B14F-4D97-AF65-F5344CB8AC3E}">
        <p14:creationId xmlns:p14="http://schemas.microsoft.com/office/powerpoint/2010/main" val="1759198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EC Square Sans Pro" panose="020B0506040000020004" pitchFamily="34" charset="0"/>
                <a:ea typeface="Calibri" panose="020F0502020204030204" pitchFamily="34" charset="0"/>
              </a:rPr>
              <a:t>lack of documentation proving the identity; lack of residence, fixed abode or reliable address; lack of financial resources; illegal entry into the territory of the Member States; unauthorised movement to the territory of another Member State; explicit expression of intent of non-compliance with return-related measures applied by virtue of this Directive; being subject of a return decision issued by another Member State; non-compliance with a return decision, including with an obligation to return within the period for voluntary departure; non-compliance with the requirement of Article 8(2) to go immediately to the territory of another Member State that granted a valid residence permit or other authorisation offering a right to stay; not fulfilling the obligation to cooperate with the competent authorities of the Member States at all stages of the return procedures, referred to in Article 7; existence of conviction for a criminal offence, including for a serious criminal offence in another Member State; ongoing criminal investigations and proceedings; using false or forged identity documents, destroying or otherwise disposing of existing documents, or refusing to provide fingerprints as required by Union or national law; opposing violently or fraudulently the return procedures; not complying with a measure aimed at preventing the risk of absconding referred to in Article 9(3); not complying with an existing entry ban.</a:t>
            </a:r>
            <a:endParaRPr lang="en-GB" sz="1800" dirty="0">
              <a:effectLst/>
              <a:latin typeface="Times New Roman" panose="02020603050405020304" pitchFamily="18"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B1A209B8-D817-4A5F-BA62-F04FB88A1976}" type="slidenum">
              <a:rPr lang="en-GB" smtClean="0"/>
              <a:t>11</a:t>
            </a:fld>
            <a:endParaRPr lang="en-GB"/>
          </a:p>
        </p:txBody>
      </p:sp>
    </p:spTree>
    <p:extLst>
      <p:ext uri="{BB962C8B-B14F-4D97-AF65-F5344CB8AC3E}">
        <p14:creationId xmlns:p14="http://schemas.microsoft.com/office/powerpoint/2010/main" val="104145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1.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9.png"/><Relationship Id="rId3" Type="http://schemas.openxmlformats.org/officeDocument/2006/relationships/image" Target="../media/image9.svg"/><Relationship Id="rId7" Type="http://schemas.openxmlformats.org/officeDocument/2006/relationships/image" Target="../media/image14.svg"/><Relationship Id="rId12" Type="http://schemas.openxmlformats.org/officeDocument/2006/relationships/image" Target="../media/image18.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7.png"/><Relationship Id="rId5" Type="http://schemas.openxmlformats.org/officeDocument/2006/relationships/image" Target="../media/image4.svg"/><Relationship Id="rId10" Type="http://schemas.openxmlformats.org/officeDocument/2006/relationships/image" Target="../media/image16.svg"/><Relationship Id="rId4" Type="http://schemas.openxmlformats.org/officeDocument/2006/relationships/image" Target="../media/image3.png"/><Relationship Id="rId9" Type="http://schemas.openxmlformats.org/officeDocument/2006/relationships/image" Target="../media/image15.png"/><Relationship Id="rId14" Type="http://schemas.openxmlformats.org/officeDocument/2006/relationships/image" Target="../media/image20.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B5551-CCB7-4C00-8618-7E282DFEE9AB}"/>
              </a:ext>
            </a:extLst>
          </p:cNvPr>
          <p:cNvSpPr>
            <a:spLocks noGrp="1"/>
          </p:cNvSpPr>
          <p:nvPr>
            <p:ph type="ctrTitle"/>
          </p:nvPr>
        </p:nvSpPr>
        <p:spPr>
          <a:xfrm>
            <a:off x="1143000" y="1122363"/>
            <a:ext cx="6858000" cy="2387600"/>
          </a:xfrm>
        </p:spPr>
        <p:txBody>
          <a:bodyPr anchor="b"/>
          <a:lstStyle>
            <a:lvl1pPr algn="ctr">
              <a:defRPr sz="4800"/>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FE8E8BB0-F978-4401-B98A-CCB96E066084}"/>
              </a:ext>
            </a:extLst>
          </p:cNvPr>
          <p:cNvSpPr>
            <a:spLocks noGrp="1"/>
          </p:cNvSpPr>
          <p:nvPr>
            <p:ph type="dt" sz="half" idx="10"/>
          </p:nvPr>
        </p:nvSpPr>
        <p:spPr/>
        <p:txBody>
          <a:bodyPr/>
          <a:lstStyle>
            <a:lvl1pPr>
              <a:defRPr sz="1050">
                <a:latin typeface="Verdana" panose="020B0604030504040204" pitchFamily="34" charset="0"/>
                <a:ea typeface="Verdana" panose="020B0604030504040204" pitchFamily="34" charset="0"/>
              </a:defRPr>
            </a:lvl1pPr>
          </a:lstStyle>
          <a:p>
            <a:fld id="{A8997413-6FA8-47A2-B4DC-CD61E7DE9F87}" type="datetimeFigureOut">
              <a:rPr lang="en-GB" smtClean="0"/>
              <a:pPr/>
              <a:t>24/11/2021</a:t>
            </a:fld>
            <a:endParaRPr lang="en-GB" dirty="0"/>
          </a:p>
        </p:txBody>
      </p:sp>
      <p:sp>
        <p:nvSpPr>
          <p:cNvPr id="6" name="Slide Number Placeholder 5">
            <a:extLst>
              <a:ext uri="{FF2B5EF4-FFF2-40B4-BE49-F238E27FC236}">
                <a16:creationId xmlns:a16="http://schemas.microsoft.com/office/drawing/2014/main" id="{3040A3CC-DEA8-45F0-AB80-AEAFA0D361A8}"/>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dirty="0"/>
          </a:p>
        </p:txBody>
      </p:sp>
      <p:sp>
        <p:nvSpPr>
          <p:cNvPr id="8" name="Text Placeholder 7">
            <a:extLst>
              <a:ext uri="{FF2B5EF4-FFF2-40B4-BE49-F238E27FC236}">
                <a16:creationId xmlns:a16="http://schemas.microsoft.com/office/drawing/2014/main" id="{5EC938CF-3971-438F-8FDA-4334BCCEF2EE}"/>
              </a:ext>
            </a:extLst>
          </p:cNvPr>
          <p:cNvSpPr>
            <a:spLocks noGrp="1"/>
          </p:cNvSpPr>
          <p:nvPr>
            <p:ph type="body" sz="quarter" idx="13"/>
          </p:nvPr>
        </p:nvSpPr>
        <p:spPr>
          <a:xfrm>
            <a:off x="1143000" y="5013325"/>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9" name="Text Placeholder 7">
            <a:extLst>
              <a:ext uri="{FF2B5EF4-FFF2-40B4-BE49-F238E27FC236}">
                <a16:creationId xmlns:a16="http://schemas.microsoft.com/office/drawing/2014/main" id="{758842D5-16E9-4953-B499-804D75234EF0}"/>
              </a:ext>
            </a:extLst>
          </p:cNvPr>
          <p:cNvSpPr>
            <a:spLocks noGrp="1"/>
          </p:cNvSpPr>
          <p:nvPr>
            <p:ph type="body" sz="quarter" idx="14"/>
          </p:nvPr>
        </p:nvSpPr>
        <p:spPr>
          <a:xfrm>
            <a:off x="3491880"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1" name="Text Placeholder 7">
            <a:extLst>
              <a:ext uri="{FF2B5EF4-FFF2-40B4-BE49-F238E27FC236}">
                <a16:creationId xmlns:a16="http://schemas.microsoft.com/office/drawing/2014/main" id="{AE7B0817-1B86-483A-A84C-B0098A6C942B}"/>
              </a:ext>
            </a:extLst>
          </p:cNvPr>
          <p:cNvSpPr>
            <a:spLocks noGrp="1"/>
          </p:cNvSpPr>
          <p:nvPr>
            <p:ph type="body" sz="quarter" idx="15"/>
          </p:nvPr>
        </p:nvSpPr>
        <p:spPr>
          <a:xfrm>
            <a:off x="5840762"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2" name="Subtitle 2">
            <a:extLst>
              <a:ext uri="{FF2B5EF4-FFF2-40B4-BE49-F238E27FC236}">
                <a16:creationId xmlns:a16="http://schemas.microsoft.com/office/drawing/2014/main" id="{6EE286D4-172E-4D7E-A936-C0DD10645423}"/>
              </a:ext>
            </a:extLst>
          </p:cNvPr>
          <p:cNvSpPr>
            <a:spLocks noGrp="1"/>
          </p:cNvSpPr>
          <p:nvPr>
            <p:ph type="subTitle" idx="1"/>
          </p:nvPr>
        </p:nvSpPr>
        <p:spPr>
          <a:xfrm>
            <a:off x="1143000" y="3573016"/>
            <a:ext cx="6858000" cy="1195114"/>
          </a:xfrm>
        </p:spPr>
        <p:txBody>
          <a:bodyPr/>
          <a:lstStyle>
            <a:lvl1pPr marL="0" indent="0" algn="ctr">
              <a:buNone/>
              <a:defRPr sz="24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237693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on Breaker light blue">
    <p:bg>
      <p:bgPr>
        <a:solidFill>
          <a:srgbClr val="009FE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10" name="Graphic 9">
            <a:extLst>
              <a:ext uri="{FF2B5EF4-FFF2-40B4-BE49-F238E27FC236}">
                <a16:creationId xmlns:a16="http://schemas.microsoft.com/office/drawing/2014/main" id="{C0ED2C9A-D9DE-4574-B942-F32AEAE5FFE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1432595842"/>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1_Section Breaker light blue">
    <p:bg>
      <p:bgPr>
        <a:solidFill>
          <a:srgbClr val="009FE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8" name="Picture 2" descr="\\Cowi.net\Projects\A005000\A007830\0_Grafik\EMN-designguide\Grundlag\EMN_2013\EMN_design-guide\EMN_design-guide_final\word-templates\EMN jpg-filer til word\EMN-element-figure_30pct.png">
            <a:extLst>
              <a:ext uri="{FF2B5EF4-FFF2-40B4-BE49-F238E27FC236}">
                <a16:creationId xmlns:a16="http://schemas.microsoft.com/office/drawing/2014/main" id="{D804A263-4001-48F9-BED1-C0ECD05D6766}"/>
              </a:ext>
            </a:extLst>
          </p:cNvPr>
          <p:cNvPicPr>
            <a:picLocks noChangeAspect="1" noChangeArrowheads="1"/>
          </p:cNvPicPr>
          <p:nvPr userDrawn="1"/>
        </p:nvPicPr>
        <p:blipFill>
          <a:blip r:embed="rId4" cstate="print">
            <a:alphaModFix amt="35000"/>
            <a:extLst>
              <a:ext uri="{28A0092B-C50C-407E-A947-70E740481C1C}">
                <a14:useLocalDpi xmlns:a14="http://schemas.microsoft.com/office/drawing/2010/main" val="0"/>
              </a:ext>
            </a:extLst>
          </a:blip>
          <a:srcRect/>
          <a:stretch>
            <a:fillRect/>
          </a:stretch>
        </p:blipFill>
        <p:spPr bwMode="auto">
          <a:xfrm>
            <a:off x="3817096" y="3243518"/>
            <a:ext cx="5347565" cy="364974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phic 9">
            <a:extLst>
              <a:ext uri="{FF2B5EF4-FFF2-40B4-BE49-F238E27FC236}">
                <a16:creationId xmlns:a16="http://schemas.microsoft.com/office/drawing/2014/main" id="{0F59BF2E-FE24-49FE-B47F-4C129F9A21E7}"/>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4270046077"/>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Breaker with graphic light blue">
    <p:bg>
      <p:bgPr>
        <a:solidFill>
          <a:srgbClr val="009FE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7" name="Graphic 6">
            <a:extLst>
              <a:ext uri="{FF2B5EF4-FFF2-40B4-BE49-F238E27FC236}">
                <a16:creationId xmlns:a16="http://schemas.microsoft.com/office/drawing/2014/main" id="{A302466A-BA04-4F04-AAAC-0D00FC73AE3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525" y="836712"/>
            <a:ext cx="3647766" cy="6048827"/>
          </a:xfrm>
          <a:prstGeom prst="rect">
            <a:avLst/>
          </a:prstGeom>
        </p:spPr>
      </p:pic>
      <p:pic>
        <p:nvPicPr>
          <p:cNvPr id="10" name="Graphic 9">
            <a:extLst>
              <a:ext uri="{FF2B5EF4-FFF2-40B4-BE49-F238E27FC236}">
                <a16:creationId xmlns:a16="http://schemas.microsoft.com/office/drawing/2014/main" id="{747A1860-03EC-4B8C-920A-C99A2FB7D59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164026060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Breaker dark blue">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9" name="Graphic 8">
            <a:extLst>
              <a:ext uri="{FF2B5EF4-FFF2-40B4-BE49-F238E27FC236}">
                <a16:creationId xmlns:a16="http://schemas.microsoft.com/office/drawing/2014/main" id="{3EAD4E1E-8BB7-460D-8B6B-D07BC092C56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4247788590"/>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1_Section Breaker dark blue">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8" name="Picture 2" descr="\\Cowi.net\Projects\A005000\A007830\0_Grafik\EMN-designguide\Grundlag\EMN_2013\EMN_design-guide\EMN_design-guide_final\word-templates\EMN jpg-filer til word\EMN-element-figure_30pct.png">
            <a:extLst>
              <a:ext uri="{FF2B5EF4-FFF2-40B4-BE49-F238E27FC236}">
                <a16:creationId xmlns:a16="http://schemas.microsoft.com/office/drawing/2014/main" id="{EB362036-1BD6-46BF-8926-E9152EB95062}"/>
              </a:ext>
            </a:extLst>
          </p:cNvPr>
          <p:cNvPicPr>
            <a:picLocks noChangeAspect="1" noChangeArrowheads="1"/>
          </p:cNvPicPr>
          <p:nvPr userDrawn="1"/>
        </p:nvPicPr>
        <p:blipFill>
          <a:blip r:embed="rId4" cstate="print">
            <a:alphaModFix amt="35000"/>
            <a:extLst>
              <a:ext uri="{28A0092B-C50C-407E-A947-70E740481C1C}">
                <a14:useLocalDpi xmlns:a14="http://schemas.microsoft.com/office/drawing/2010/main" val="0"/>
              </a:ext>
            </a:extLst>
          </a:blip>
          <a:srcRect/>
          <a:stretch>
            <a:fillRect/>
          </a:stretch>
        </p:blipFill>
        <p:spPr bwMode="auto">
          <a:xfrm>
            <a:off x="3817096" y="3243518"/>
            <a:ext cx="5347565" cy="3649749"/>
          </a:xfrm>
          <a:prstGeom prst="rect">
            <a:avLst/>
          </a:prstGeom>
          <a:noFill/>
          <a:extLst>
            <a:ext uri="{909E8E84-426E-40DD-AFC4-6F175D3DCCD1}">
              <a14:hiddenFill xmlns:a14="http://schemas.microsoft.com/office/drawing/2010/main">
                <a:solidFill>
                  <a:srgbClr val="FFFFFF"/>
                </a:solidFill>
              </a14:hiddenFill>
            </a:ext>
          </a:extLst>
        </p:spPr>
      </p:pic>
      <p:pic>
        <p:nvPicPr>
          <p:cNvPr id="10" name="Graphic 9">
            <a:extLst>
              <a:ext uri="{FF2B5EF4-FFF2-40B4-BE49-F238E27FC236}">
                <a16:creationId xmlns:a16="http://schemas.microsoft.com/office/drawing/2014/main" id="{EEC92ED1-2BD1-4547-A6ED-70E7074BC591}"/>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201954257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Breaker with graphic dark blue">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7" name="Graphic 6">
            <a:extLst>
              <a:ext uri="{FF2B5EF4-FFF2-40B4-BE49-F238E27FC236}">
                <a16:creationId xmlns:a16="http://schemas.microsoft.com/office/drawing/2014/main" id="{A302466A-BA04-4F04-AAAC-0D00FC73AE3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525" y="836712"/>
            <a:ext cx="3647766" cy="6048827"/>
          </a:xfrm>
          <a:prstGeom prst="rect">
            <a:avLst/>
          </a:prstGeom>
        </p:spPr>
      </p:pic>
      <p:pic>
        <p:nvPicPr>
          <p:cNvPr id="10" name="Graphic 9">
            <a:extLst>
              <a:ext uri="{FF2B5EF4-FFF2-40B4-BE49-F238E27FC236}">
                <a16:creationId xmlns:a16="http://schemas.microsoft.com/office/drawing/2014/main" id="{97DA29A1-2BDD-48C1-96C6-36CDAC3DE9D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147701511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Breaker yellow">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9" name="Graphic 8">
            <a:extLst>
              <a:ext uri="{FF2B5EF4-FFF2-40B4-BE49-F238E27FC236}">
                <a16:creationId xmlns:a16="http://schemas.microsoft.com/office/drawing/2014/main" id="{E6D47C64-6333-48EB-8C3F-8FCFE8113A7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2350789540"/>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1_Section Breaker yellow">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8" name="Picture 2" descr="\\Cowi.net\Projects\A005000\A007830\0_Grafik\EMN-designguide\Grundlag\EMN_2013\EMN_design-guide\EMN_design-guide_final\word-templates\EMN jpg-filer til word\EMN-element-figure_30pct.png">
            <a:extLst>
              <a:ext uri="{FF2B5EF4-FFF2-40B4-BE49-F238E27FC236}">
                <a16:creationId xmlns:a16="http://schemas.microsoft.com/office/drawing/2014/main" id="{B2F9968A-BB71-4761-8F16-E05AC049BDD3}"/>
              </a:ext>
            </a:extLst>
          </p:cNvPr>
          <p:cNvPicPr>
            <a:picLocks noChangeAspect="1" noChangeArrowheads="1"/>
          </p:cNvPicPr>
          <p:nvPr userDrawn="1"/>
        </p:nvPicPr>
        <p:blipFill>
          <a:blip r:embed="rId4" cstate="print">
            <a:alphaModFix amt="35000"/>
            <a:extLst>
              <a:ext uri="{28A0092B-C50C-407E-A947-70E740481C1C}">
                <a14:useLocalDpi xmlns:a14="http://schemas.microsoft.com/office/drawing/2010/main" val="0"/>
              </a:ext>
            </a:extLst>
          </a:blip>
          <a:srcRect/>
          <a:stretch>
            <a:fillRect/>
          </a:stretch>
        </p:blipFill>
        <p:spPr bwMode="auto">
          <a:xfrm>
            <a:off x="3817096" y="3243518"/>
            <a:ext cx="5347565" cy="3649749"/>
          </a:xfrm>
          <a:prstGeom prst="rect">
            <a:avLst/>
          </a:prstGeom>
          <a:noFill/>
          <a:extLst>
            <a:ext uri="{909E8E84-426E-40DD-AFC4-6F175D3DCCD1}">
              <a14:hiddenFill xmlns:a14="http://schemas.microsoft.com/office/drawing/2010/main">
                <a:solidFill>
                  <a:srgbClr val="FFFFFF"/>
                </a:solidFill>
              </a14:hiddenFill>
            </a:ext>
          </a:extLst>
        </p:spPr>
      </p:pic>
      <p:pic>
        <p:nvPicPr>
          <p:cNvPr id="9" name="Graphic 8">
            <a:extLst>
              <a:ext uri="{FF2B5EF4-FFF2-40B4-BE49-F238E27FC236}">
                <a16:creationId xmlns:a16="http://schemas.microsoft.com/office/drawing/2014/main" id="{962F5F42-CCA5-4BC5-B7A4-101E63345619}"/>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1936784011"/>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Breaker with graphic yellow">
    <p:bg>
      <p:bgPr>
        <a:solidFill>
          <a:schemeClr val="accent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514079D-7F22-4FF0-B893-F2DE14888081}"/>
              </a:ext>
            </a:extLst>
          </p:cNvPr>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200535E9-11E1-4121-B3F1-CA87AEDD9D5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875263-D3D6-4659-86E8-B6A391AEBB8D}"/>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5354019D-E05A-4F4B-8571-E97957863D2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pic>
        <p:nvPicPr>
          <p:cNvPr id="7" name="Graphic 6">
            <a:extLst>
              <a:ext uri="{FF2B5EF4-FFF2-40B4-BE49-F238E27FC236}">
                <a16:creationId xmlns:a16="http://schemas.microsoft.com/office/drawing/2014/main" id="{A302466A-BA04-4F04-AAAC-0D00FC73AE3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9525" y="836712"/>
            <a:ext cx="3647766" cy="6048827"/>
          </a:xfrm>
          <a:prstGeom prst="rect">
            <a:avLst/>
          </a:prstGeom>
        </p:spPr>
      </p:pic>
      <p:pic>
        <p:nvPicPr>
          <p:cNvPr id="9" name="Graphic 8">
            <a:extLst>
              <a:ext uri="{FF2B5EF4-FFF2-40B4-BE49-F238E27FC236}">
                <a16:creationId xmlns:a16="http://schemas.microsoft.com/office/drawing/2014/main" id="{FACD405E-903A-46F2-A39A-5408976F1DA8}"/>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641052" y="344573"/>
            <a:ext cx="1351062" cy="492139"/>
          </a:xfrm>
          <a:prstGeom prst="rect">
            <a:avLst/>
          </a:prstGeom>
        </p:spPr>
      </p:pic>
    </p:spTree>
    <p:extLst>
      <p:ext uri="{BB962C8B-B14F-4D97-AF65-F5344CB8AC3E}">
        <p14:creationId xmlns:p14="http://schemas.microsoft.com/office/powerpoint/2010/main" val="147244126"/>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mage and body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4329-5B9D-4611-8DC8-7D6BBFF1E1B7}"/>
              </a:ext>
            </a:extLst>
          </p:cNvPr>
          <p:cNvSpPr>
            <a:spLocks noGrp="1"/>
          </p:cNvSpPr>
          <p:nvPr>
            <p:ph type="title"/>
          </p:nvPr>
        </p:nvSpPr>
        <p:spPr/>
        <p:txBody>
          <a:bodyPr/>
          <a:lstStyle/>
          <a:p>
            <a:r>
              <a:rPr lang="en-US"/>
              <a:t>Click to edit Master title style</a:t>
            </a:r>
            <a:endParaRPr lang="en-GB"/>
          </a:p>
        </p:txBody>
      </p:sp>
      <p:sp>
        <p:nvSpPr>
          <p:cNvPr id="4" name="Content Placeholder 3">
            <a:extLst>
              <a:ext uri="{FF2B5EF4-FFF2-40B4-BE49-F238E27FC236}">
                <a16:creationId xmlns:a16="http://schemas.microsoft.com/office/drawing/2014/main" id="{A6090DA9-49A1-4A80-A9F5-A8221D90F302}"/>
              </a:ext>
            </a:extLst>
          </p:cNvPr>
          <p:cNvSpPr>
            <a:spLocks noGrp="1"/>
          </p:cNvSpPr>
          <p:nvPr>
            <p:ph sz="half" idx="2"/>
          </p:nvPr>
        </p:nvSpPr>
        <p:spPr>
          <a:xfrm>
            <a:off x="4648200" y="2060847"/>
            <a:ext cx="3867150" cy="3868963"/>
          </a:xfrm>
        </p:spPr>
        <p:txBody>
          <a:bodyPr/>
          <a:lstStyle>
            <a:lvl1pPr marL="0" indent="0">
              <a:buNone/>
              <a:defRPr sz="1800"/>
            </a:lvl1pPr>
            <a:lvl2pPr marL="685800" indent="-228600">
              <a:buClr>
                <a:schemeClr val="accent3"/>
              </a:buClr>
              <a:buFont typeface="Wingdings" panose="05000000000000000000" pitchFamily="2" charset="2"/>
              <a:buChar char="§"/>
              <a:defRPr sz="1600"/>
            </a:lvl2pPr>
            <a:lvl3pPr marL="1143000" indent="-228600">
              <a:buClr>
                <a:schemeClr val="accent3"/>
              </a:buClr>
              <a:buFont typeface="Wingdings" panose="05000000000000000000" pitchFamily="2" charset="2"/>
              <a:buChar cha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p:txBody>
      </p:sp>
      <p:sp>
        <p:nvSpPr>
          <p:cNvPr id="5" name="Date Placeholder 4">
            <a:extLst>
              <a:ext uri="{FF2B5EF4-FFF2-40B4-BE49-F238E27FC236}">
                <a16:creationId xmlns:a16="http://schemas.microsoft.com/office/drawing/2014/main" id="{270EB28D-853D-4883-87B1-D59E834A0839}"/>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7" name="Slide Number Placeholder 6">
            <a:extLst>
              <a:ext uri="{FF2B5EF4-FFF2-40B4-BE49-F238E27FC236}">
                <a16:creationId xmlns:a16="http://schemas.microsoft.com/office/drawing/2014/main" id="{A1B65881-0838-43BD-9FAB-0528FD483E84}"/>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9" name="Picture Placeholder 8">
            <a:extLst>
              <a:ext uri="{FF2B5EF4-FFF2-40B4-BE49-F238E27FC236}">
                <a16:creationId xmlns:a16="http://schemas.microsoft.com/office/drawing/2014/main" id="{FD52BFE2-7F36-4543-A8EC-BDE3F3036810}"/>
              </a:ext>
            </a:extLst>
          </p:cNvPr>
          <p:cNvSpPr>
            <a:spLocks noGrp="1"/>
          </p:cNvSpPr>
          <p:nvPr>
            <p:ph type="pic" sz="quarter" idx="13"/>
          </p:nvPr>
        </p:nvSpPr>
        <p:spPr>
          <a:xfrm>
            <a:off x="628650" y="2060575"/>
            <a:ext cx="3867150" cy="3869220"/>
          </a:xfrm>
        </p:spPr>
        <p:txBody>
          <a:bodyPr/>
          <a:lstStyle>
            <a:lvl1pPr marL="228600" indent="-228600">
              <a:buClr>
                <a:schemeClr val="accent3"/>
              </a:buClr>
              <a:buFont typeface="Wingdings" panose="05000000000000000000" pitchFamily="2" charset="2"/>
              <a:buChar char="§"/>
              <a:defRPr/>
            </a:lvl1pPr>
          </a:lstStyle>
          <a:p>
            <a:endParaRPr lang="en-GB" dirty="0"/>
          </a:p>
        </p:txBody>
      </p:sp>
    </p:spTree>
    <p:extLst>
      <p:ext uri="{BB962C8B-B14F-4D97-AF65-F5344CB8AC3E}">
        <p14:creationId xmlns:p14="http://schemas.microsoft.com/office/powerpoint/2010/main" val="255849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B5551-CCB7-4C00-8618-7E282DFEE9AB}"/>
              </a:ext>
            </a:extLst>
          </p:cNvPr>
          <p:cNvSpPr>
            <a:spLocks noGrp="1"/>
          </p:cNvSpPr>
          <p:nvPr>
            <p:ph type="ctrTitle"/>
          </p:nvPr>
        </p:nvSpPr>
        <p:spPr>
          <a:xfrm>
            <a:off x="1143000" y="1122363"/>
            <a:ext cx="6858000" cy="2387600"/>
          </a:xfrm>
        </p:spPr>
        <p:txBody>
          <a:bodyPr anchor="b"/>
          <a:lstStyle>
            <a:lvl1pPr algn="ctr">
              <a:defRPr sz="4800"/>
            </a:lvl1pPr>
          </a:lstStyle>
          <a:p>
            <a:r>
              <a:rPr lang="en-US" dirty="0"/>
              <a:t>Click to edit Master title style</a:t>
            </a:r>
            <a:endParaRPr lang="en-GB" dirty="0"/>
          </a:p>
        </p:txBody>
      </p:sp>
      <p:sp>
        <p:nvSpPr>
          <p:cNvPr id="4" name="Date Placeholder 3">
            <a:extLst>
              <a:ext uri="{FF2B5EF4-FFF2-40B4-BE49-F238E27FC236}">
                <a16:creationId xmlns:a16="http://schemas.microsoft.com/office/drawing/2014/main" id="{FE8E8BB0-F978-4401-B98A-CCB96E066084}"/>
              </a:ext>
            </a:extLst>
          </p:cNvPr>
          <p:cNvSpPr>
            <a:spLocks noGrp="1"/>
          </p:cNvSpPr>
          <p:nvPr>
            <p:ph type="dt" sz="half" idx="10"/>
          </p:nvPr>
        </p:nvSpPr>
        <p:spPr/>
        <p:txBody>
          <a:bodyPr/>
          <a:lstStyle>
            <a:lvl1pPr>
              <a:defRPr sz="1050">
                <a:latin typeface="Verdana" panose="020B0604030504040204" pitchFamily="34" charset="0"/>
                <a:ea typeface="Verdana" panose="020B0604030504040204" pitchFamily="34" charset="0"/>
              </a:defRPr>
            </a:lvl1pPr>
          </a:lstStyle>
          <a:p>
            <a:fld id="{A8997413-6FA8-47A2-B4DC-CD61E7DE9F87}" type="datetimeFigureOut">
              <a:rPr lang="en-GB" smtClean="0"/>
              <a:pPr/>
              <a:t>24/11/2021</a:t>
            </a:fld>
            <a:endParaRPr lang="en-GB" dirty="0"/>
          </a:p>
        </p:txBody>
      </p:sp>
      <p:sp>
        <p:nvSpPr>
          <p:cNvPr id="6" name="Slide Number Placeholder 5">
            <a:extLst>
              <a:ext uri="{FF2B5EF4-FFF2-40B4-BE49-F238E27FC236}">
                <a16:creationId xmlns:a16="http://schemas.microsoft.com/office/drawing/2014/main" id="{3040A3CC-DEA8-45F0-AB80-AEAFA0D361A8}"/>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dirty="0"/>
          </a:p>
        </p:txBody>
      </p:sp>
      <p:sp>
        <p:nvSpPr>
          <p:cNvPr id="8" name="Text Placeholder 7">
            <a:extLst>
              <a:ext uri="{FF2B5EF4-FFF2-40B4-BE49-F238E27FC236}">
                <a16:creationId xmlns:a16="http://schemas.microsoft.com/office/drawing/2014/main" id="{5EC938CF-3971-438F-8FDA-4334BCCEF2EE}"/>
              </a:ext>
            </a:extLst>
          </p:cNvPr>
          <p:cNvSpPr>
            <a:spLocks noGrp="1"/>
          </p:cNvSpPr>
          <p:nvPr>
            <p:ph type="body" sz="quarter" idx="13"/>
          </p:nvPr>
        </p:nvSpPr>
        <p:spPr>
          <a:xfrm>
            <a:off x="1143000" y="5013325"/>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9" name="Text Placeholder 7">
            <a:extLst>
              <a:ext uri="{FF2B5EF4-FFF2-40B4-BE49-F238E27FC236}">
                <a16:creationId xmlns:a16="http://schemas.microsoft.com/office/drawing/2014/main" id="{758842D5-16E9-4953-B499-804D75234EF0}"/>
              </a:ext>
            </a:extLst>
          </p:cNvPr>
          <p:cNvSpPr>
            <a:spLocks noGrp="1"/>
          </p:cNvSpPr>
          <p:nvPr>
            <p:ph type="body" sz="quarter" idx="14"/>
          </p:nvPr>
        </p:nvSpPr>
        <p:spPr>
          <a:xfrm>
            <a:off x="3491880"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1" name="Text Placeholder 7">
            <a:extLst>
              <a:ext uri="{FF2B5EF4-FFF2-40B4-BE49-F238E27FC236}">
                <a16:creationId xmlns:a16="http://schemas.microsoft.com/office/drawing/2014/main" id="{AE7B0817-1B86-483A-A84C-B0098A6C942B}"/>
              </a:ext>
            </a:extLst>
          </p:cNvPr>
          <p:cNvSpPr>
            <a:spLocks noGrp="1"/>
          </p:cNvSpPr>
          <p:nvPr>
            <p:ph type="body" sz="quarter" idx="15"/>
          </p:nvPr>
        </p:nvSpPr>
        <p:spPr>
          <a:xfrm>
            <a:off x="5840762"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2" name="Subtitle 2">
            <a:extLst>
              <a:ext uri="{FF2B5EF4-FFF2-40B4-BE49-F238E27FC236}">
                <a16:creationId xmlns:a16="http://schemas.microsoft.com/office/drawing/2014/main" id="{6EE286D4-172E-4D7E-A936-C0DD10645423}"/>
              </a:ext>
            </a:extLst>
          </p:cNvPr>
          <p:cNvSpPr>
            <a:spLocks noGrp="1"/>
          </p:cNvSpPr>
          <p:nvPr>
            <p:ph type="subTitle" idx="1"/>
          </p:nvPr>
        </p:nvSpPr>
        <p:spPr>
          <a:xfrm>
            <a:off x="1143000" y="3573016"/>
            <a:ext cx="6858000" cy="1195114"/>
          </a:xfrm>
        </p:spPr>
        <p:txBody>
          <a:bodyPr/>
          <a:lstStyle>
            <a:lvl1pPr marL="0" indent="0" algn="ctr">
              <a:buNone/>
              <a:defRPr sz="24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Tree>
    <p:extLst>
      <p:ext uri="{BB962C8B-B14F-4D97-AF65-F5344CB8AC3E}">
        <p14:creationId xmlns:p14="http://schemas.microsoft.com/office/powerpoint/2010/main" val="18180045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descri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F4329-5B9D-4611-8DC8-7D6BBFF1E1B7}"/>
              </a:ext>
            </a:extLst>
          </p:cNvPr>
          <p:cNvSpPr>
            <a:spLocks noGrp="1"/>
          </p:cNvSpPr>
          <p:nvPr>
            <p:ph type="title"/>
          </p:nvPr>
        </p:nvSpPr>
        <p:spPr/>
        <p:txBody>
          <a:bodyPr/>
          <a:lstStyle/>
          <a:p>
            <a:r>
              <a:rPr lang="en-US"/>
              <a:t>Click to edit Master title style</a:t>
            </a:r>
            <a:endParaRPr lang="en-GB"/>
          </a:p>
        </p:txBody>
      </p:sp>
      <p:sp>
        <p:nvSpPr>
          <p:cNvPr id="5" name="Date Placeholder 4">
            <a:extLst>
              <a:ext uri="{FF2B5EF4-FFF2-40B4-BE49-F238E27FC236}">
                <a16:creationId xmlns:a16="http://schemas.microsoft.com/office/drawing/2014/main" id="{270EB28D-853D-4883-87B1-D59E834A0839}"/>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7" name="Slide Number Placeholder 6">
            <a:extLst>
              <a:ext uri="{FF2B5EF4-FFF2-40B4-BE49-F238E27FC236}">
                <a16:creationId xmlns:a16="http://schemas.microsoft.com/office/drawing/2014/main" id="{A1B65881-0838-43BD-9FAB-0528FD483E84}"/>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9" name="Picture Placeholder 8">
            <a:extLst>
              <a:ext uri="{FF2B5EF4-FFF2-40B4-BE49-F238E27FC236}">
                <a16:creationId xmlns:a16="http://schemas.microsoft.com/office/drawing/2014/main" id="{FD52BFE2-7F36-4543-A8EC-BDE3F3036810}"/>
              </a:ext>
            </a:extLst>
          </p:cNvPr>
          <p:cNvSpPr>
            <a:spLocks noGrp="1"/>
          </p:cNvSpPr>
          <p:nvPr>
            <p:ph type="pic" sz="quarter" idx="13"/>
          </p:nvPr>
        </p:nvSpPr>
        <p:spPr>
          <a:xfrm>
            <a:off x="628650" y="2060575"/>
            <a:ext cx="4375398" cy="4116388"/>
          </a:xfrm>
        </p:spPr>
        <p:txBody>
          <a:bodyPr/>
          <a:lstStyle>
            <a:lvl1pPr marL="228600" indent="-228600">
              <a:buClr>
                <a:schemeClr val="accent3"/>
              </a:buClr>
              <a:buFont typeface="Wingdings" panose="05000000000000000000" pitchFamily="2" charset="2"/>
              <a:buChar char="§"/>
              <a:defRPr/>
            </a:lvl1pPr>
          </a:lstStyle>
          <a:p>
            <a:endParaRPr lang="en-GB" dirty="0"/>
          </a:p>
        </p:txBody>
      </p:sp>
      <p:sp>
        <p:nvSpPr>
          <p:cNvPr id="8" name="Text Placeholder 8">
            <a:extLst>
              <a:ext uri="{FF2B5EF4-FFF2-40B4-BE49-F238E27FC236}">
                <a16:creationId xmlns:a16="http://schemas.microsoft.com/office/drawing/2014/main" id="{22DE8BD4-2B4C-4D1E-9B32-FCD6557DD89D}"/>
              </a:ext>
            </a:extLst>
          </p:cNvPr>
          <p:cNvSpPr>
            <a:spLocks noGrp="1"/>
          </p:cNvSpPr>
          <p:nvPr>
            <p:ph type="body" sz="quarter" idx="14"/>
          </p:nvPr>
        </p:nvSpPr>
        <p:spPr>
          <a:xfrm>
            <a:off x="5429250" y="4725144"/>
            <a:ext cx="3086100" cy="1080120"/>
          </a:xfrm>
        </p:spPr>
        <p:txBody>
          <a:bodyPr>
            <a:normAutofit/>
          </a:bodyPr>
          <a:lstStyle>
            <a:lvl1pPr marL="0" indent="0">
              <a:buNone/>
              <a:defRPr sz="1200" i="1"/>
            </a:lvl1pPr>
            <a:lvl2pPr marL="628650" indent="-171450">
              <a:buClr>
                <a:schemeClr val="accent3"/>
              </a:buClr>
              <a:buFont typeface="Wingdings" panose="05000000000000000000" pitchFamily="2" charset="2"/>
              <a:buChar char="§"/>
              <a:defRPr sz="1200" i="1"/>
            </a:lvl2pPr>
            <a:lvl3pPr marL="914400" indent="0">
              <a:buNone/>
              <a:defRPr sz="1200" i="1"/>
            </a:lvl3pPr>
            <a:lvl4pPr>
              <a:defRPr sz="1200" i="1"/>
            </a:lvl4pPr>
            <a:lvl5pPr>
              <a:defRPr sz="1200" i="1"/>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295310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hart with descri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B5EA7-16CA-43A3-8774-0469DD8ECD4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6D3B058-8CC8-4A61-90B4-8E17FD700E9B}"/>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5" name="Slide Number Placeholder 4">
            <a:extLst>
              <a:ext uri="{FF2B5EF4-FFF2-40B4-BE49-F238E27FC236}">
                <a16:creationId xmlns:a16="http://schemas.microsoft.com/office/drawing/2014/main" id="{2BC82616-6137-4ABA-909C-D0C0B3A1B061}"/>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7" name="Chart Placeholder 6">
            <a:extLst>
              <a:ext uri="{FF2B5EF4-FFF2-40B4-BE49-F238E27FC236}">
                <a16:creationId xmlns:a16="http://schemas.microsoft.com/office/drawing/2014/main" id="{F219A45E-FBD2-45CB-9F54-953E395E5D3A}"/>
              </a:ext>
            </a:extLst>
          </p:cNvPr>
          <p:cNvSpPr>
            <a:spLocks noGrp="1"/>
          </p:cNvSpPr>
          <p:nvPr>
            <p:ph type="chart" sz="quarter" idx="13"/>
          </p:nvPr>
        </p:nvSpPr>
        <p:spPr>
          <a:xfrm>
            <a:off x="628650" y="2060848"/>
            <a:ext cx="4375150" cy="4105002"/>
          </a:xfrm>
        </p:spPr>
        <p:txBody>
          <a:bodyPr/>
          <a:lstStyle/>
          <a:p>
            <a:endParaRPr lang="en-GB"/>
          </a:p>
        </p:txBody>
      </p:sp>
      <p:sp>
        <p:nvSpPr>
          <p:cNvPr id="11" name="Text Placeholder 8">
            <a:extLst>
              <a:ext uri="{FF2B5EF4-FFF2-40B4-BE49-F238E27FC236}">
                <a16:creationId xmlns:a16="http://schemas.microsoft.com/office/drawing/2014/main" id="{64AD3A3E-63C0-4850-A3AA-4C5EE5321DB3}"/>
              </a:ext>
            </a:extLst>
          </p:cNvPr>
          <p:cNvSpPr>
            <a:spLocks noGrp="1"/>
          </p:cNvSpPr>
          <p:nvPr>
            <p:ph type="body" sz="quarter" idx="14"/>
          </p:nvPr>
        </p:nvSpPr>
        <p:spPr>
          <a:xfrm>
            <a:off x="5429250" y="4725144"/>
            <a:ext cx="3086100" cy="1080120"/>
          </a:xfrm>
        </p:spPr>
        <p:txBody>
          <a:bodyPr>
            <a:normAutofit/>
          </a:bodyPr>
          <a:lstStyle>
            <a:lvl1pPr marL="0" indent="0">
              <a:buNone/>
              <a:defRPr sz="1200" i="1"/>
            </a:lvl1pPr>
            <a:lvl2pPr marL="628650" indent="-171450">
              <a:buClr>
                <a:schemeClr val="accent3"/>
              </a:buClr>
              <a:buFont typeface="Wingdings" panose="05000000000000000000" pitchFamily="2" charset="2"/>
              <a:buChar char="§"/>
              <a:defRPr sz="1200" i="1"/>
            </a:lvl2pPr>
            <a:lvl3pPr marL="914400" indent="0">
              <a:buNone/>
              <a:defRPr sz="1200" i="1"/>
            </a:lvl3pPr>
            <a:lvl4pPr>
              <a:defRPr sz="1200" i="1"/>
            </a:lvl4pPr>
            <a:lvl5pPr>
              <a:defRPr sz="1200" i="1"/>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5066297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dy text with image collague">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D0CDCF9-B06C-48B4-9D98-3DF2725863DF}"/>
              </a:ext>
            </a:extLst>
          </p:cNvPr>
          <p:cNvSpPr>
            <a:spLocks noGrp="1"/>
          </p:cNvSpPr>
          <p:nvPr>
            <p:ph type="body" sz="half" idx="2"/>
          </p:nvPr>
        </p:nvSpPr>
        <p:spPr>
          <a:xfrm>
            <a:off x="630238" y="2057400"/>
            <a:ext cx="2949575" cy="3811588"/>
          </a:xfrm>
        </p:spPr>
        <p:txBody>
          <a:bodyPr/>
          <a:lstStyle>
            <a:lvl1pPr marL="0" indent="0">
              <a:buNone/>
              <a:defRPr sz="1600"/>
            </a:lvl1pPr>
            <a:lvl2pPr marL="742950" indent="-285750">
              <a:buClr>
                <a:schemeClr val="accent3"/>
              </a:buClr>
              <a:buFont typeface="Wingdings" panose="05000000000000000000" pitchFamily="2" charset="2"/>
              <a:buChar char="§"/>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a:p>
            <a:pPr lvl="1"/>
            <a:endParaRPr lang="en-US" dirty="0"/>
          </a:p>
        </p:txBody>
      </p:sp>
      <p:sp>
        <p:nvSpPr>
          <p:cNvPr id="5" name="Date Placeholder 4">
            <a:extLst>
              <a:ext uri="{FF2B5EF4-FFF2-40B4-BE49-F238E27FC236}">
                <a16:creationId xmlns:a16="http://schemas.microsoft.com/office/drawing/2014/main" id="{D8FB343A-EE2B-44CB-A074-67EBD9697FC1}"/>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7" name="Slide Number Placeholder 6">
            <a:extLst>
              <a:ext uri="{FF2B5EF4-FFF2-40B4-BE49-F238E27FC236}">
                <a16:creationId xmlns:a16="http://schemas.microsoft.com/office/drawing/2014/main" id="{D25F93C0-C359-4BB5-8E86-D02DD73F6112}"/>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8" name="Title 1">
            <a:extLst>
              <a:ext uri="{FF2B5EF4-FFF2-40B4-BE49-F238E27FC236}">
                <a16:creationId xmlns:a16="http://schemas.microsoft.com/office/drawing/2014/main" id="{43ED4ABC-EB69-4795-9B48-57ABAA51699B}"/>
              </a:ext>
            </a:extLst>
          </p:cNvPr>
          <p:cNvSpPr>
            <a:spLocks noGrp="1"/>
          </p:cNvSpPr>
          <p:nvPr>
            <p:ph type="title"/>
          </p:nvPr>
        </p:nvSpPr>
        <p:spPr>
          <a:xfrm>
            <a:off x="628650" y="1425569"/>
            <a:ext cx="7886700" cy="554038"/>
          </a:xfrm>
        </p:spPr>
        <p:txBody>
          <a:bodyPr/>
          <a:lstStyle/>
          <a:p>
            <a:r>
              <a:rPr lang="en-US"/>
              <a:t>Click to edit Master title style</a:t>
            </a:r>
            <a:endParaRPr lang="en-GB"/>
          </a:p>
        </p:txBody>
      </p:sp>
      <p:sp>
        <p:nvSpPr>
          <p:cNvPr id="10" name="Picture Placeholder 9">
            <a:extLst>
              <a:ext uri="{FF2B5EF4-FFF2-40B4-BE49-F238E27FC236}">
                <a16:creationId xmlns:a16="http://schemas.microsoft.com/office/drawing/2014/main" id="{DEF948AD-DFFA-41CF-9729-EEA477DF25F4}"/>
              </a:ext>
            </a:extLst>
          </p:cNvPr>
          <p:cNvSpPr>
            <a:spLocks noGrp="1"/>
          </p:cNvSpPr>
          <p:nvPr>
            <p:ph type="pic" sz="quarter" idx="13"/>
          </p:nvPr>
        </p:nvSpPr>
        <p:spPr>
          <a:xfrm>
            <a:off x="3779838" y="2057400"/>
            <a:ext cx="4733925" cy="2019300"/>
          </a:xfrm>
        </p:spPr>
        <p:txBody>
          <a:bodyPr>
            <a:normAutofit/>
          </a:bodyPr>
          <a:lstStyle>
            <a:lvl1pPr marL="0" indent="0">
              <a:buNone/>
              <a:defRPr sz="1800"/>
            </a:lvl1pPr>
          </a:lstStyle>
          <a:p>
            <a:endParaRPr lang="en-GB" dirty="0"/>
          </a:p>
        </p:txBody>
      </p:sp>
      <p:sp>
        <p:nvSpPr>
          <p:cNvPr id="12" name="Picture Placeholder 11">
            <a:extLst>
              <a:ext uri="{FF2B5EF4-FFF2-40B4-BE49-F238E27FC236}">
                <a16:creationId xmlns:a16="http://schemas.microsoft.com/office/drawing/2014/main" id="{C5428710-53EF-4983-8C99-76DBF10B4037}"/>
              </a:ext>
            </a:extLst>
          </p:cNvPr>
          <p:cNvSpPr>
            <a:spLocks noGrp="1"/>
          </p:cNvSpPr>
          <p:nvPr>
            <p:ph type="pic" sz="quarter" idx="14"/>
          </p:nvPr>
        </p:nvSpPr>
        <p:spPr>
          <a:xfrm>
            <a:off x="3779838" y="4154488"/>
            <a:ext cx="2736378" cy="1714500"/>
          </a:xfrm>
        </p:spPr>
        <p:txBody>
          <a:bodyPr>
            <a:normAutofit/>
          </a:bodyPr>
          <a:lstStyle>
            <a:lvl1pPr marL="0" indent="0">
              <a:buNone/>
              <a:defRPr sz="1800"/>
            </a:lvl1pPr>
          </a:lstStyle>
          <a:p>
            <a:endParaRPr lang="en-GB" dirty="0"/>
          </a:p>
        </p:txBody>
      </p:sp>
      <p:sp>
        <p:nvSpPr>
          <p:cNvPr id="14" name="Picture Placeholder 13">
            <a:extLst>
              <a:ext uri="{FF2B5EF4-FFF2-40B4-BE49-F238E27FC236}">
                <a16:creationId xmlns:a16="http://schemas.microsoft.com/office/drawing/2014/main" id="{0E04B00A-C45A-41BE-B281-A51F81779F9B}"/>
              </a:ext>
            </a:extLst>
          </p:cNvPr>
          <p:cNvSpPr>
            <a:spLocks noGrp="1"/>
          </p:cNvSpPr>
          <p:nvPr>
            <p:ph type="pic" sz="quarter" idx="15"/>
          </p:nvPr>
        </p:nvSpPr>
        <p:spPr>
          <a:xfrm>
            <a:off x="6588223" y="4154488"/>
            <a:ext cx="1925539" cy="1714500"/>
          </a:xfrm>
        </p:spPr>
        <p:txBody>
          <a:bodyPr>
            <a:normAutofit/>
          </a:bodyPr>
          <a:lstStyle>
            <a:lvl1pPr marL="0" indent="0">
              <a:buNone/>
              <a:defRPr sz="1800"/>
            </a:lvl1pPr>
          </a:lstStyle>
          <a:p>
            <a:endParaRPr lang="en-GB" dirty="0"/>
          </a:p>
        </p:txBody>
      </p:sp>
    </p:spTree>
    <p:extLst>
      <p:ext uri="{BB962C8B-B14F-4D97-AF65-F5344CB8AC3E}">
        <p14:creationId xmlns:p14="http://schemas.microsoft.com/office/powerpoint/2010/main" val="2627788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B6ED20-F01F-48F3-AC3A-455C3E214249}"/>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4" name="Slide Number Placeholder 3">
            <a:extLst>
              <a:ext uri="{FF2B5EF4-FFF2-40B4-BE49-F238E27FC236}">
                <a16:creationId xmlns:a16="http://schemas.microsoft.com/office/drawing/2014/main" id="{EF39011B-69A0-4079-8AC8-D73F2EE18C42}"/>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pic>
        <p:nvPicPr>
          <p:cNvPr id="5" name="Graphic 4">
            <a:extLst>
              <a:ext uri="{FF2B5EF4-FFF2-40B4-BE49-F238E27FC236}">
                <a16:creationId xmlns:a16="http://schemas.microsoft.com/office/drawing/2014/main" id="{387D3293-E6E2-4CD9-9720-39F04F3D680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3192" y="1124744"/>
            <a:ext cx="3647766" cy="6048827"/>
          </a:xfrm>
          <a:prstGeom prst="rect">
            <a:avLst/>
          </a:prstGeom>
        </p:spPr>
      </p:pic>
      <p:sp>
        <p:nvSpPr>
          <p:cNvPr id="9" name="Text Placeholder 8">
            <a:extLst>
              <a:ext uri="{FF2B5EF4-FFF2-40B4-BE49-F238E27FC236}">
                <a16:creationId xmlns:a16="http://schemas.microsoft.com/office/drawing/2014/main" id="{1ED01FE4-DC1E-41E7-947A-10A9B3B5D8A5}"/>
              </a:ext>
            </a:extLst>
          </p:cNvPr>
          <p:cNvSpPr>
            <a:spLocks noGrp="1"/>
          </p:cNvSpPr>
          <p:nvPr>
            <p:ph type="body" sz="quarter" idx="13"/>
          </p:nvPr>
        </p:nvSpPr>
        <p:spPr>
          <a:xfrm>
            <a:off x="684213" y="2133601"/>
            <a:ext cx="7920037" cy="2663552"/>
          </a:xfrm>
        </p:spPr>
        <p:txBody>
          <a:bodyPr/>
          <a:lstStyle>
            <a:lvl1pPr marL="0" indent="0">
              <a:buNone/>
              <a:defRPr sz="2000"/>
            </a:lvl1pPr>
            <a:lvl2pPr>
              <a:defRPr sz="1800"/>
            </a:lvl2pPr>
            <a:lvl3pPr>
              <a:defRPr sz="1600"/>
            </a:lvl3pPr>
            <a:lvl4pPr>
              <a:defRPr sz="1400"/>
            </a:lvl4pPr>
          </a:lstStyle>
          <a:p>
            <a:pPr lvl="0"/>
            <a:r>
              <a:rPr lang="en-US" dirty="0"/>
              <a:t>Click to edit Master text styles</a:t>
            </a:r>
          </a:p>
        </p:txBody>
      </p:sp>
      <p:sp>
        <p:nvSpPr>
          <p:cNvPr id="11" name="Title 10">
            <a:extLst>
              <a:ext uri="{FF2B5EF4-FFF2-40B4-BE49-F238E27FC236}">
                <a16:creationId xmlns:a16="http://schemas.microsoft.com/office/drawing/2014/main" id="{132DF025-EFA0-49E6-927B-E4C26F32FB57}"/>
              </a:ext>
            </a:extLst>
          </p:cNvPr>
          <p:cNvSpPr>
            <a:spLocks noGrp="1"/>
          </p:cNvSpPr>
          <p:nvPr>
            <p:ph type="title"/>
          </p:nvPr>
        </p:nvSpPr>
        <p:spPr>
          <a:xfrm>
            <a:off x="684213" y="1431184"/>
            <a:ext cx="7886700" cy="554038"/>
          </a:xfrm>
        </p:spPr>
        <p:txBody>
          <a:bodyPr/>
          <a:lstStyle/>
          <a:p>
            <a:r>
              <a:rPr lang="en-US" dirty="0"/>
              <a:t>Click to edit Master title style</a:t>
            </a:r>
            <a:endParaRPr lang="en-GB" dirty="0"/>
          </a:p>
        </p:txBody>
      </p:sp>
    </p:spTree>
    <p:extLst>
      <p:ext uri="{BB962C8B-B14F-4D97-AF65-F5344CB8AC3E}">
        <p14:creationId xmlns:p14="http://schemas.microsoft.com/office/powerpoint/2010/main" val="1815843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ntact us ">
    <p:bg>
      <p:bgPr>
        <a:solidFill>
          <a:srgbClr val="009FE3"/>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C38D83F-451E-40B2-882C-75D8554914B1}"/>
              </a:ext>
            </a:extLst>
          </p:cNvPr>
          <p:cNvSpPr/>
          <p:nvPr userDrawn="1"/>
        </p:nvSpPr>
        <p:spPr>
          <a:xfrm>
            <a:off x="0" y="0"/>
            <a:ext cx="9144000" cy="9807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Graphic 17">
            <a:extLst>
              <a:ext uri="{FF2B5EF4-FFF2-40B4-BE49-F238E27FC236}">
                <a16:creationId xmlns:a16="http://schemas.microsoft.com/office/drawing/2014/main" id="{63ED39B6-8D7E-41A9-89AD-656C84041328}"/>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29155" y="221776"/>
            <a:ext cx="1476165" cy="1019389"/>
          </a:xfrm>
          <a:prstGeom prst="rect">
            <a:avLst/>
          </a:prstGeom>
        </p:spPr>
      </p:pic>
      <p:sp>
        <p:nvSpPr>
          <p:cNvPr id="8" name="Title 10">
            <a:extLst>
              <a:ext uri="{FF2B5EF4-FFF2-40B4-BE49-F238E27FC236}">
                <a16:creationId xmlns:a16="http://schemas.microsoft.com/office/drawing/2014/main" id="{936BA076-9D3D-44ED-AB32-BA63A6978D66}"/>
              </a:ext>
            </a:extLst>
          </p:cNvPr>
          <p:cNvSpPr>
            <a:spLocks noGrp="1"/>
          </p:cNvSpPr>
          <p:nvPr>
            <p:ph type="title" hasCustomPrompt="1"/>
          </p:nvPr>
        </p:nvSpPr>
        <p:spPr>
          <a:xfrm>
            <a:off x="4572000" y="1860757"/>
            <a:ext cx="3943350" cy="554038"/>
          </a:xfrm>
        </p:spPr>
        <p:txBody>
          <a:bodyPr/>
          <a:lstStyle>
            <a:lvl1pPr>
              <a:defRPr/>
            </a:lvl1pPr>
          </a:lstStyle>
          <a:p>
            <a:r>
              <a:rPr lang="en-US" dirty="0"/>
              <a:t>Contact us</a:t>
            </a:r>
            <a:endParaRPr lang="en-GB" dirty="0"/>
          </a:p>
        </p:txBody>
      </p:sp>
      <p:sp>
        <p:nvSpPr>
          <p:cNvPr id="9" name="Text Placeholder 8">
            <a:extLst>
              <a:ext uri="{FF2B5EF4-FFF2-40B4-BE49-F238E27FC236}">
                <a16:creationId xmlns:a16="http://schemas.microsoft.com/office/drawing/2014/main" id="{20FBFE5C-BFE6-4E27-97E4-4690EF8AE1B1}"/>
              </a:ext>
            </a:extLst>
          </p:cNvPr>
          <p:cNvSpPr>
            <a:spLocks noGrp="1"/>
          </p:cNvSpPr>
          <p:nvPr>
            <p:ph type="body" sz="quarter" idx="13" hasCustomPrompt="1"/>
          </p:nvPr>
        </p:nvSpPr>
        <p:spPr>
          <a:xfrm>
            <a:off x="4572000" y="2568789"/>
            <a:ext cx="3943350" cy="1508283"/>
          </a:xfrm>
        </p:spPr>
        <p:txBody>
          <a:bodyPr>
            <a:normAutofit/>
          </a:bodyPr>
          <a:lstStyle>
            <a:lvl1pPr marL="0" indent="0">
              <a:buNone/>
              <a:defRPr sz="1600"/>
            </a:lvl1pPr>
            <a:lvl2pPr>
              <a:defRPr sz="1200"/>
            </a:lvl2pPr>
            <a:lvl3pPr>
              <a:defRPr sz="1600"/>
            </a:lvl3pPr>
            <a:lvl4pPr>
              <a:defRPr sz="1400"/>
            </a:lvl4pPr>
          </a:lstStyle>
          <a:p>
            <a:pPr lvl="0"/>
            <a:r>
              <a:rPr lang="en-US" dirty="0"/>
              <a:t>Name</a:t>
            </a:r>
          </a:p>
          <a:p>
            <a:pPr lvl="0"/>
            <a:endParaRPr lang="en-US" dirty="0"/>
          </a:p>
          <a:p>
            <a:pPr lvl="1"/>
            <a:r>
              <a:rPr lang="en-US" dirty="0"/>
              <a:t>Job title</a:t>
            </a:r>
          </a:p>
          <a:p>
            <a:pPr lvl="1"/>
            <a:r>
              <a:rPr lang="en-US" dirty="0"/>
              <a:t>Phone</a:t>
            </a:r>
          </a:p>
          <a:p>
            <a:pPr lvl="1"/>
            <a:r>
              <a:rPr lang="en-US" dirty="0"/>
              <a:t>Email</a:t>
            </a:r>
          </a:p>
        </p:txBody>
      </p:sp>
      <p:pic>
        <p:nvPicPr>
          <p:cNvPr id="14" name="Graphic 13">
            <a:extLst>
              <a:ext uri="{FF2B5EF4-FFF2-40B4-BE49-F238E27FC236}">
                <a16:creationId xmlns:a16="http://schemas.microsoft.com/office/drawing/2014/main" id="{AE9767FF-90C7-437B-AB4D-69B6C1FCF0B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899592" y="2757335"/>
            <a:ext cx="2501511" cy="911203"/>
          </a:xfrm>
          <a:prstGeom prst="rect">
            <a:avLst/>
          </a:prstGeom>
        </p:spPr>
      </p:pic>
      <p:cxnSp>
        <p:nvCxnSpPr>
          <p:cNvPr id="16" name="Straight Connector 15">
            <a:extLst>
              <a:ext uri="{FF2B5EF4-FFF2-40B4-BE49-F238E27FC236}">
                <a16:creationId xmlns:a16="http://schemas.microsoft.com/office/drawing/2014/main" id="{AAFAD011-AFF7-459F-8C2E-F6020FF5F581}"/>
              </a:ext>
            </a:extLst>
          </p:cNvPr>
          <p:cNvCxnSpPr>
            <a:cxnSpLocks/>
          </p:cNvCxnSpPr>
          <p:nvPr userDrawn="1"/>
        </p:nvCxnSpPr>
        <p:spPr>
          <a:xfrm flipH="1">
            <a:off x="755576" y="4509120"/>
            <a:ext cx="7759774"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19" name="Graphic 18">
            <a:extLst>
              <a:ext uri="{FF2B5EF4-FFF2-40B4-BE49-F238E27FC236}">
                <a16:creationId xmlns:a16="http://schemas.microsoft.com/office/drawing/2014/main" id="{05E9DAB9-A64E-4F70-A1F6-D892B31E405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36512" y="811585"/>
            <a:ext cx="3647766" cy="6048827"/>
          </a:xfrm>
          <a:prstGeom prst="rect">
            <a:avLst/>
          </a:prstGeom>
        </p:spPr>
      </p:pic>
      <p:pic>
        <p:nvPicPr>
          <p:cNvPr id="20" name="Picture 19">
            <a:extLst>
              <a:ext uri="{FF2B5EF4-FFF2-40B4-BE49-F238E27FC236}">
                <a16:creationId xmlns:a16="http://schemas.microsoft.com/office/drawing/2014/main" id="{D7F4C311-BE3E-4AD3-9C27-D2488FD9D445}"/>
              </a:ext>
            </a:extLst>
          </p:cNvPr>
          <p:cNvPicPr>
            <a:picLocks noChangeAspect="1"/>
          </p:cNvPicPr>
          <p:nvPr userDrawn="1"/>
        </p:nvPicPr>
        <p:blipFill>
          <a:blip r:embed="rId8"/>
          <a:stretch>
            <a:fillRect/>
          </a:stretch>
        </p:blipFill>
        <p:spPr>
          <a:xfrm>
            <a:off x="7291214" y="5929810"/>
            <a:ext cx="1224136" cy="643286"/>
          </a:xfrm>
          <a:prstGeom prst="rect">
            <a:avLst/>
          </a:prstGeom>
        </p:spPr>
      </p:pic>
      <p:pic>
        <p:nvPicPr>
          <p:cNvPr id="10" name="Graphic 9">
            <a:extLst>
              <a:ext uri="{FF2B5EF4-FFF2-40B4-BE49-F238E27FC236}">
                <a16:creationId xmlns:a16="http://schemas.microsoft.com/office/drawing/2014/main" id="{56F8CBEC-6BD3-4FC2-AB4E-0F21F4A29DA6}"/>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746614" y="5681364"/>
            <a:ext cx="262925" cy="214266"/>
          </a:xfrm>
          <a:prstGeom prst="rect">
            <a:avLst/>
          </a:prstGeom>
        </p:spPr>
      </p:pic>
      <p:pic>
        <p:nvPicPr>
          <p:cNvPr id="11" name="Graphic 10">
            <a:extLst>
              <a:ext uri="{FF2B5EF4-FFF2-40B4-BE49-F238E27FC236}">
                <a16:creationId xmlns:a16="http://schemas.microsoft.com/office/drawing/2014/main" id="{7B571EC1-434A-410A-BB3A-441E6039026C}"/>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a:xfrm>
            <a:off x="746614" y="6101426"/>
            <a:ext cx="217824" cy="217824"/>
          </a:xfrm>
          <a:prstGeom prst="rect">
            <a:avLst/>
          </a:prstGeom>
        </p:spPr>
      </p:pic>
      <p:sp>
        <p:nvSpPr>
          <p:cNvPr id="13" name="TextBox 12">
            <a:extLst>
              <a:ext uri="{FF2B5EF4-FFF2-40B4-BE49-F238E27FC236}">
                <a16:creationId xmlns:a16="http://schemas.microsoft.com/office/drawing/2014/main" id="{654DDEF8-6311-4E3C-99EF-BDAA1CFDE1FB}"/>
              </a:ext>
            </a:extLst>
          </p:cNvPr>
          <p:cNvSpPr txBox="1"/>
          <p:nvPr userDrawn="1"/>
        </p:nvSpPr>
        <p:spPr>
          <a:xfrm>
            <a:off x="1107750" y="5672885"/>
            <a:ext cx="1518370" cy="276999"/>
          </a:xfrm>
          <a:prstGeom prst="rect">
            <a:avLst/>
          </a:prstGeom>
          <a:noFill/>
        </p:spPr>
        <p:txBody>
          <a:bodyPr wrap="square">
            <a:spAutoFit/>
          </a:bodyPr>
          <a:lstStyle/>
          <a:p>
            <a:r>
              <a:rPr lang="en-GB" sz="1200" dirty="0" err="1"/>
              <a:t>EMNMigration</a:t>
            </a:r>
            <a:endParaRPr lang="en-GB" sz="1200" dirty="0"/>
          </a:p>
        </p:txBody>
      </p:sp>
      <p:sp>
        <p:nvSpPr>
          <p:cNvPr id="15" name="TextBox 14">
            <a:extLst>
              <a:ext uri="{FF2B5EF4-FFF2-40B4-BE49-F238E27FC236}">
                <a16:creationId xmlns:a16="http://schemas.microsoft.com/office/drawing/2014/main" id="{3430742E-06B7-4B5B-BADF-DD7502C97D99}"/>
              </a:ext>
            </a:extLst>
          </p:cNvPr>
          <p:cNvSpPr txBox="1"/>
          <p:nvPr userDrawn="1"/>
        </p:nvSpPr>
        <p:spPr>
          <a:xfrm>
            <a:off x="1107749" y="6093287"/>
            <a:ext cx="2924327" cy="276999"/>
          </a:xfrm>
          <a:prstGeom prst="rect">
            <a:avLst/>
          </a:prstGeom>
          <a:noFill/>
        </p:spPr>
        <p:txBody>
          <a:bodyPr wrap="square">
            <a:spAutoFit/>
          </a:bodyPr>
          <a:lstStyle/>
          <a:p>
            <a:r>
              <a:rPr lang="en-GB" sz="1200" dirty="0" err="1"/>
              <a:t>european</a:t>
            </a:r>
            <a:r>
              <a:rPr lang="en-GB" sz="1200" dirty="0"/>
              <a:t>-migration-network</a:t>
            </a:r>
          </a:p>
        </p:txBody>
      </p:sp>
      <p:pic>
        <p:nvPicPr>
          <p:cNvPr id="17" name="Graphic 16">
            <a:extLst>
              <a:ext uri="{FF2B5EF4-FFF2-40B4-BE49-F238E27FC236}">
                <a16:creationId xmlns:a16="http://schemas.microsoft.com/office/drawing/2014/main" id="{386E2EFA-8A85-4A44-8A39-63F4EE9CB082}"/>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724063" y="5193093"/>
            <a:ext cx="262926" cy="262926"/>
          </a:xfrm>
          <a:prstGeom prst="rect">
            <a:avLst/>
          </a:prstGeom>
        </p:spPr>
      </p:pic>
      <p:sp>
        <p:nvSpPr>
          <p:cNvPr id="21" name="TextBox 20">
            <a:extLst>
              <a:ext uri="{FF2B5EF4-FFF2-40B4-BE49-F238E27FC236}">
                <a16:creationId xmlns:a16="http://schemas.microsoft.com/office/drawing/2014/main" id="{DF34B591-B1B0-4A8E-9F64-4BC8A72F6013}"/>
              </a:ext>
            </a:extLst>
          </p:cNvPr>
          <p:cNvSpPr txBox="1"/>
          <p:nvPr userDrawn="1"/>
        </p:nvSpPr>
        <p:spPr>
          <a:xfrm>
            <a:off x="1107749" y="5211203"/>
            <a:ext cx="2234004" cy="276999"/>
          </a:xfrm>
          <a:prstGeom prst="rect">
            <a:avLst/>
          </a:prstGeom>
          <a:noFill/>
        </p:spPr>
        <p:txBody>
          <a:bodyPr wrap="square">
            <a:spAutoFit/>
          </a:bodyPr>
          <a:lstStyle/>
          <a:p>
            <a:r>
              <a:rPr lang="en-GB" sz="1200" dirty="0"/>
              <a:t>www.ec.europa.eu/emn</a:t>
            </a:r>
          </a:p>
        </p:txBody>
      </p:sp>
    </p:spTree>
    <p:extLst>
      <p:ext uri="{BB962C8B-B14F-4D97-AF65-F5344CB8AC3E}">
        <p14:creationId xmlns:p14="http://schemas.microsoft.com/office/powerpoint/2010/main" val="4066352979"/>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graphi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B5551-CCB7-4C00-8618-7E282DFEE9AB}"/>
              </a:ext>
            </a:extLst>
          </p:cNvPr>
          <p:cNvSpPr>
            <a:spLocks noGrp="1"/>
          </p:cNvSpPr>
          <p:nvPr>
            <p:ph type="ctrTitle"/>
          </p:nvPr>
        </p:nvSpPr>
        <p:spPr>
          <a:xfrm>
            <a:off x="1143000" y="1122363"/>
            <a:ext cx="6858000" cy="2387600"/>
          </a:xfrm>
        </p:spPr>
        <p:txBody>
          <a:bodyPr anchor="b"/>
          <a:lstStyle>
            <a:lvl1pPr algn="ctr">
              <a:defRPr sz="48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DEC01103-1874-4C03-B694-58D7E7BF1D08}"/>
              </a:ext>
            </a:extLst>
          </p:cNvPr>
          <p:cNvSpPr>
            <a:spLocks noGrp="1"/>
          </p:cNvSpPr>
          <p:nvPr>
            <p:ph type="subTitle" idx="1"/>
          </p:nvPr>
        </p:nvSpPr>
        <p:spPr>
          <a:xfrm>
            <a:off x="1143000" y="3573016"/>
            <a:ext cx="6858000" cy="1195114"/>
          </a:xfrm>
        </p:spPr>
        <p:txBody>
          <a:bodyPr/>
          <a:lstStyle>
            <a:lvl1pPr marL="0" indent="0" algn="ctr">
              <a:buNone/>
              <a:defRPr sz="24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FE8E8BB0-F978-4401-B98A-CCB96E066084}"/>
              </a:ext>
            </a:extLst>
          </p:cNvPr>
          <p:cNvSpPr>
            <a:spLocks noGrp="1"/>
          </p:cNvSpPr>
          <p:nvPr>
            <p:ph type="dt" sz="half" idx="10"/>
          </p:nvPr>
        </p:nvSpPr>
        <p:spPr/>
        <p:txBody>
          <a:bodyPr/>
          <a:lstStyle>
            <a:lvl1pPr>
              <a:defRPr sz="1050">
                <a:latin typeface="Verdana" panose="020B0604030504040204" pitchFamily="34" charset="0"/>
                <a:ea typeface="Verdana" panose="020B0604030504040204" pitchFamily="34" charset="0"/>
              </a:defRPr>
            </a:lvl1pPr>
          </a:lstStyle>
          <a:p>
            <a:fld id="{A8997413-6FA8-47A2-B4DC-CD61E7DE9F87}" type="datetimeFigureOut">
              <a:rPr lang="en-GB" smtClean="0"/>
              <a:pPr/>
              <a:t>24/11/2021</a:t>
            </a:fld>
            <a:endParaRPr lang="en-GB" dirty="0"/>
          </a:p>
        </p:txBody>
      </p:sp>
      <p:sp>
        <p:nvSpPr>
          <p:cNvPr id="6" name="Slide Number Placeholder 5">
            <a:extLst>
              <a:ext uri="{FF2B5EF4-FFF2-40B4-BE49-F238E27FC236}">
                <a16:creationId xmlns:a16="http://schemas.microsoft.com/office/drawing/2014/main" id="{3040A3CC-DEA8-45F0-AB80-AEAFA0D361A8}"/>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dirty="0"/>
          </a:p>
        </p:txBody>
      </p:sp>
      <p:pic>
        <p:nvPicPr>
          <p:cNvPr id="7" name="Graphic 6">
            <a:extLst>
              <a:ext uri="{FF2B5EF4-FFF2-40B4-BE49-F238E27FC236}">
                <a16:creationId xmlns:a16="http://schemas.microsoft.com/office/drawing/2014/main" id="{D7B14F97-BCD5-4035-9AE5-53E0CE53BF6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1870" y="809173"/>
            <a:ext cx="3647766" cy="6048827"/>
          </a:xfrm>
          <a:prstGeom prst="rect">
            <a:avLst/>
          </a:prstGeom>
        </p:spPr>
      </p:pic>
      <p:sp>
        <p:nvSpPr>
          <p:cNvPr id="8" name="Text Placeholder 7">
            <a:extLst>
              <a:ext uri="{FF2B5EF4-FFF2-40B4-BE49-F238E27FC236}">
                <a16:creationId xmlns:a16="http://schemas.microsoft.com/office/drawing/2014/main" id="{8B3C1E89-507C-41E6-8701-067B52C6919A}"/>
              </a:ext>
            </a:extLst>
          </p:cNvPr>
          <p:cNvSpPr>
            <a:spLocks noGrp="1"/>
          </p:cNvSpPr>
          <p:nvPr>
            <p:ph type="body" sz="quarter" idx="13"/>
          </p:nvPr>
        </p:nvSpPr>
        <p:spPr>
          <a:xfrm>
            <a:off x="1143000" y="5013325"/>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9" name="Text Placeholder 7">
            <a:extLst>
              <a:ext uri="{FF2B5EF4-FFF2-40B4-BE49-F238E27FC236}">
                <a16:creationId xmlns:a16="http://schemas.microsoft.com/office/drawing/2014/main" id="{C6843E34-A7FC-44B4-B73E-6BF16D702BAE}"/>
              </a:ext>
            </a:extLst>
          </p:cNvPr>
          <p:cNvSpPr>
            <a:spLocks noGrp="1"/>
          </p:cNvSpPr>
          <p:nvPr>
            <p:ph type="body" sz="quarter" idx="14"/>
          </p:nvPr>
        </p:nvSpPr>
        <p:spPr>
          <a:xfrm>
            <a:off x="3491880"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0" name="Text Placeholder 7">
            <a:extLst>
              <a:ext uri="{FF2B5EF4-FFF2-40B4-BE49-F238E27FC236}">
                <a16:creationId xmlns:a16="http://schemas.microsoft.com/office/drawing/2014/main" id="{8699DE82-1AAB-48A1-BA4C-B0F2C412B40A}"/>
              </a:ext>
            </a:extLst>
          </p:cNvPr>
          <p:cNvSpPr>
            <a:spLocks noGrp="1"/>
          </p:cNvSpPr>
          <p:nvPr>
            <p:ph type="body" sz="quarter" idx="15"/>
          </p:nvPr>
        </p:nvSpPr>
        <p:spPr>
          <a:xfrm>
            <a:off x="5840762" y="5013324"/>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2366248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photo">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D8C4EFA-AF31-45B2-B62F-9C5F3FFE7CE7}"/>
              </a:ext>
            </a:extLst>
          </p:cNvPr>
          <p:cNvSpPr>
            <a:spLocks noGrp="1"/>
          </p:cNvSpPr>
          <p:nvPr>
            <p:ph type="pic" sz="quarter" idx="13"/>
          </p:nvPr>
        </p:nvSpPr>
        <p:spPr>
          <a:xfrm>
            <a:off x="-11113" y="980727"/>
            <a:ext cx="9155113" cy="2664297"/>
          </a:xfrm>
        </p:spPr>
        <p:txBody>
          <a:bodyPr/>
          <a:lstStyle/>
          <a:p>
            <a:endParaRPr lang="en-GB" dirty="0"/>
          </a:p>
        </p:txBody>
      </p:sp>
      <p:sp>
        <p:nvSpPr>
          <p:cNvPr id="14" name="Rectangle 13">
            <a:extLst>
              <a:ext uri="{FF2B5EF4-FFF2-40B4-BE49-F238E27FC236}">
                <a16:creationId xmlns:a16="http://schemas.microsoft.com/office/drawing/2014/main" id="{CA1D2A24-6CB1-4119-89DA-1D5F53CC117E}"/>
              </a:ext>
            </a:extLst>
          </p:cNvPr>
          <p:cNvSpPr/>
          <p:nvPr userDrawn="1"/>
        </p:nvSpPr>
        <p:spPr>
          <a:xfrm>
            <a:off x="-11113" y="-13798"/>
            <a:ext cx="9155113" cy="9945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11B5551-CCB7-4C00-8618-7E282DFEE9AB}"/>
              </a:ext>
            </a:extLst>
          </p:cNvPr>
          <p:cNvSpPr>
            <a:spLocks noGrp="1"/>
          </p:cNvSpPr>
          <p:nvPr>
            <p:ph type="ctrTitle"/>
          </p:nvPr>
        </p:nvSpPr>
        <p:spPr>
          <a:xfrm>
            <a:off x="1137124" y="3850552"/>
            <a:ext cx="6858000" cy="1161083"/>
          </a:xfrm>
        </p:spPr>
        <p:txBody>
          <a:bodyPr anchor="b"/>
          <a:lstStyle>
            <a:lvl1pPr algn="ctr">
              <a:defRPr sz="48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DEC01103-1874-4C03-B694-58D7E7BF1D08}"/>
              </a:ext>
            </a:extLst>
          </p:cNvPr>
          <p:cNvSpPr>
            <a:spLocks noGrp="1"/>
          </p:cNvSpPr>
          <p:nvPr>
            <p:ph type="subTitle" idx="1"/>
          </p:nvPr>
        </p:nvSpPr>
        <p:spPr>
          <a:xfrm>
            <a:off x="1137124" y="5056584"/>
            <a:ext cx="6858000" cy="460648"/>
          </a:xfrm>
        </p:spPr>
        <p:txBody>
          <a:bodyPr/>
          <a:lstStyle>
            <a:lvl1pPr marL="0" indent="0" algn="ctr">
              <a:buNone/>
              <a:defRPr sz="24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a:extLst>
              <a:ext uri="{FF2B5EF4-FFF2-40B4-BE49-F238E27FC236}">
                <a16:creationId xmlns:a16="http://schemas.microsoft.com/office/drawing/2014/main" id="{FE8E8BB0-F978-4401-B98A-CCB96E066084}"/>
              </a:ext>
            </a:extLst>
          </p:cNvPr>
          <p:cNvSpPr>
            <a:spLocks noGrp="1"/>
          </p:cNvSpPr>
          <p:nvPr>
            <p:ph type="dt" sz="half" idx="10"/>
          </p:nvPr>
        </p:nvSpPr>
        <p:spPr/>
        <p:txBody>
          <a:bodyPr/>
          <a:lstStyle>
            <a:lvl1pPr>
              <a:defRPr sz="1050">
                <a:latin typeface="Verdana" panose="020B0604030504040204" pitchFamily="34" charset="0"/>
                <a:ea typeface="Verdana" panose="020B0604030504040204" pitchFamily="34" charset="0"/>
              </a:defRPr>
            </a:lvl1pPr>
          </a:lstStyle>
          <a:p>
            <a:fld id="{A8997413-6FA8-47A2-B4DC-CD61E7DE9F87}" type="datetimeFigureOut">
              <a:rPr lang="en-GB" smtClean="0"/>
              <a:pPr/>
              <a:t>24/11/2021</a:t>
            </a:fld>
            <a:endParaRPr lang="en-GB" dirty="0"/>
          </a:p>
        </p:txBody>
      </p:sp>
      <p:sp>
        <p:nvSpPr>
          <p:cNvPr id="6" name="Slide Number Placeholder 5">
            <a:extLst>
              <a:ext uri="{FF2B5EF4-FFF2-40B4-BE49-F238E27FC236}">
                <a16:creationId xmlns:a16="http://schemas.microsoft.com/office/drawing/2014/main" id="{3040A3CC-DEA8-45F0-AB80-AEAFA0D361A8}"/>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dirty="0"/>
          </a:p>
        </p:txBody>
      </p:sp>
      <p:sp>
        <p:nvSpPr>
          <p:cNvPr id="9" name="Text Placeholder 7">
            <a:extLst>
              <a:ext uri="{FF2B5EF4-FFF2-40B4-BE49-F238E27FC236}">
                <a16:creationId xmlns:a16="http://schemas.microsoft.com/office/drawing/2014/main" id="{BD7EAA06-3FFF-4C66-98D4-363F0D3326F3}"/>
              </a:ext>
            </a:extLst>
          </p:cNvPr>
          <p:cNvSpPr>
            <a:spLocks noGrp="1"/>
          </p:cNvSpPr>
          <p:nvPr>
            <p:ph type="body" sz="quarter" idx="14"/>
          </p:nvPr>
        </p:nvSpPr>
        <p:spPr>
          <a:xfrm>
            <a:off x="1115616" y="5661049"/>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0" name="Text Placeholder 7">
            <a:extLst>
              <a:ext uri="{FF2B5EF4-FFF2-40B4-BE49-F238E27FC236}">
                <a16:creationId xmlns:a16="http://schemas.microsoft.com/office/drawing/2014/main" id="{360A5CBE-87FE-4149-8F56-C9DE7EB5B12A}"/>
              </a:ext>
            </a:extLst>
          </p:cNvPr>
          <p:cNvSpPr>
            <a:spLocks noGrp="1"/>
          </p:cNvSpPr>
          <p:nvPr>
            <p:ph type="body" sz="quarter" idx="15"/>
          </p:nvPr>
        </p:nvSpPr>
        <p:spPr>
          <a:xfrm>
            <a:off x="3464496" y="5661048"/>
            <a:ext cx="2160240" cy="576263"/>
          </a:xfrm>
        </p:spPr>
        <p:txBody>
          <a:bodyPr>
            <a:noAutofit/>
          </a:bodyPr>
          <a:lstStyle>
            <a:lvl1pPr marL="0" indent="0">
              <a:buNone/>
              <a:defRPr sz="1200"/>
            </a:lvl1pPr>
            <a:lvl2pPr>
              <a:defRPr sz="1800"/>
            </a:lvl2pPr>
            <a:lvl3pPr>
              <a:defRPr sz="1600"/>
            </a:lvl3pPr>
            <a:lvl4pPr>
              <a:defRPr sz="1400"/>
            </a:lvl4pPr>
            <a:lvl5pPr>
              <a:defRPr sz="1400"/>
            </a:lvl5pPr>
          </a:lstStyle>
          <a:p>
            <a:pPr lvl="0"/>
            <a:r>
              <a:rPr lang="en-US" dirty="0"/>
              <a:t>Click to edit Master text styles</a:t>
            </a:r>
          </a:p>
        </p:txBody>
      </p:sp>
      <p:sp>
        <p:nvSpPr>
          <p:cNvPr id="15" name="Rectangle 14">
            <a:extLst>
              <a:ext uri="{FF2B5EF4-FFF2-40B4-BE49-F238E27FC236}">
                <a16:creationId xmlns:a16="http://schemas.microsoft.com/office/drawing/2014/main" id="{F466E95B-E4A7-4B25-AF4C-C5C157D3E980}"/>
              </a:ext>
            </a:extLst>
          </p:cNvPr>
          <p:cNvSpPr/>
          <p:nvPr userDrawn="1"/>
        </p:nvSpPr>
        <p:spPr>
          <a:xfrm>
            <a:off x="4139952" y="6292917"/>
            <a:ext cx="648072" cy="57626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 Placeholder 7">
            <a:extLst>
              <a:ext uri="{FF2B5EF4-FFF2-40B4-BE49-F238E27FC236}">
                <a16:creationId xmlns:a16="http://schemas.microsoft.com/office/drawing/2014/main" id="{9D1CA63A-B284-49F6-8133-AB46B17B994C}"/>
              </a:ext>
            </a:extLst>
          </p:cNvPr>
          <p:cNvSpPr>
            <a:spLocks noGrp="1"/>
          </p:cNvSpPr>
          <p:nvPr>
            <p:ph type="body" sz="quarter" idx="17" hasCustomPrompt="1"/>
          </p:nvPr>
        </p:nvSpPr>
        <p:spPr>
          <a:xfrm>
            <a:off x="4139952" y="6324111"/>
            <a:ext cx="764704" cy="201233"/>
          </a:xfrm>
        </p:spPr>
        <p:txBody>
          <a:bodyPr>
            <a:noAutofit/>
          </a:bodyPr>
          <a:lstStyle>
            <a:lvl1pPr marL="0" indent="0">
              <a:buNone/>
              <a:defRPr sz="700" i="1">
                <a:solidFill>
                  <a:schemeClr val="bg1"/>
                </a:solidFill>
                <a:latin typeface="Verdana Pro Light" panose="020B0604020202020204" pitchFamily="34" charset="0"/>
              </a:defRPr>
            </a:lvl1pPr>
            <a:lvl2pPr>
              <a:defRPr sz="1800"/>
            </a:lvl2pPr>
            <a:lvl3pPr>
              <a:defRPr sz="1600"/>
            </a:lvl3pPr>
            <a:lvl4pPr>
              <a:defRPr sz="1400"/>
            </a:lvl4pPr>
            <a:lvl5pPr>
              <a:defRPr sz="1400"/>
            </a:lvl5pPr>
          </a:lstStyle>
          <a:p>
            <a:pPr lvl="0"/>
            <a:r>
              <a:rPr lang="en-US" dirty="0"/>
              <a:t>Home Affairs</a:t>
            </a:r>
          </a:p>
        </p:txBody>
      </p:sp>
      <p:pic>
        <p:nvPicPr>
          <p:cNvPr id="17" name="Picture 16">
            <a:extLst>
              <a:ext uri="{FF2B5EF4-FFF2-40B4-BE49-F238E27FC236}">
                <a16:creationId xmlns:a16="http://schemas.microsoft.com/office/drawing/2014/main" id="{B83088C2-A55B-4970-9E39-05CB1AB2E431}"/>
              </a:ext>
            </a:extLst>
          </p:cNvPr>
          <p:cNvPicPr>
            <a:picLocks noChangeAspect="1"/>
          </p:cNvPicPr>
          <p:nvPr userDrawn="1"/>
        </p:nvPicPr>
        <p:blipFill>
          <a:blip r:embed="rId2"/>
          <a:stretch>
            <a:fillRect/>
          </a:stretch>
        </p:blipFill>
        <p:spPr>
          <a:xfrm>
            <a:off x="7812360" y="5929810"/>
            <a:ext cx="1224136" cy="643286"/>
          </a:xfrm>
          <a:prstGeom prst="rect">
            <a:avLst/>
          </a:prstGeom>
        </p:spPr>
      </p:pic>
      <p:pic>
        <p:nvPicPr>
          <p:cNvPr id="20" name="Graphic 19">
            <a:extLst>
              <a:ext uri="{FF2B5EF4-FFF2-40B4-BE49-F238E27FC236}">
                <a16:creationId xmlns:a16="http://schemas.microsoft.com/office/drawing/2014/main" id="{F27B84A0-FEAF-4E1F-82B7-2F808E644EEE}"/>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28650" y="352684"/>
            <a:ext cx="1383777" cy="504056"/>
          </a:xfrm>
          <a:prstGeom prst="rect">
            <a:avLst/>
          </a:prstGeom>
        </p:spPr>
      </p:pic>
    </p:spTree>
    <p:extLst>
      <p:ext uri="{BB962C8B-B14F-4D97-AF65-F5344CB8AC3E}">
        <p14:creationId xmlns:p14="http://schemas.microsoft.com/office/powerpoint/2010/main" val="16685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74CC-9512-4D36-A7E0-6EE6502BB3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363E8B-699D-462C-86E5-6A3D9FFED43A}"/>
              </a:ext>
            </a:extLst>
          </p:cNvPr>
          <p:cNvSpPr>
            <a:spLocks noGrp="1"/>
          </p:cNvSpPr>
          <p:nvPr>
            <p:ph idx="1"/>
          </p:nvPr>
        </p:nvSpPr>
        <p:spPr>
          <a:xfrm>
            <a:off x="628650" y="2144903"/>
            <a:ext cx="7886700" cy="3784907"/>
          </a:xfrm>
        </p:spPr>
        <p:txBody>
          <a:bodyPr/>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vl4pPr marL="1600200" indent="-228600">
              <a:buClr>
                <a:schemeClr val="accent3"/>
              </a:buClr>
              <a:buFont typeface="Wingdings" panose="05000000000000000000" pitchFamily="2" charset="2"/>
              <a:buChar char="§"/>
              <a:defRPr sz="1400"/>
            </a:lvl4pPr>
            <a:lvl5pPr marL="2057400" indent="-228600">
              <a:buClr>
                <a:schemeClr val="accent3"/>
              </a:buClr>
              <a:buFont typeface="Wingdings" panose="05000000000000000000" pitchFamily="2" charset="2"/>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7677BA8D-7DB9-453F-A894-F92D4C5A88A1}"/>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D9A85093-637B-46E2-AA0F-7D8D69E31D02}"/>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Tree>
    <p:extLst>
      <p:ext uri="{BB962C8B-B14F-4D97-AF65-F5344CB8AC3E}">
        <p14:creationId xmlns:p14="http://schemas.microsoft.com/office/powerpoint/2010/main" val="236102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colum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74CC-9512-4D36-A7E0-6EE6502BB3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363E8B-699D-462C-86E5-6A3D9FFED43A}"/>
              </a:ext>
            </a:extLst>
          </p:cNvPr>
          <p:cNvSpPr>
            <a:spLocks noGrp="1"/>
          </p:cNvSpPr>
          <p:nvPr>
            <p:ph idx="1"/>
          </p:nvPr>
        </p:nvSpPr>
        <p:spPr>
          <a:xfrm>
            <a:off x="628650" y="2144903"/>
            <a:ext cx="3799334" cy="3787184"/>
          </a:xfrm>
        </p:spPr>
        <p:txBody>
          <a:bodyPr/>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677BA8D-7DB9-453F-A894-F92D4C5A88A1}"/>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D9A85093-637B-46E2-AA0F-7D8D69E31D02}"/>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7" name="Content Placeholder 2">
            <a:extLst>
              <a:ext uri="{FF2B5EF4-FFF2-40B4-BE49-F238E27FC236}">
                <a16:creationId xmlns:a16="http://schemas.microsoft.com/office/drawing/2014/main" id="{688E966E-F305-499F-BA22-1BF19A683A04}"/>
              </a:ext>
            </a:extLst>
          </p:cNvPr>
          <p:cNvSpPr>
            <a:spLocks noGrp="1"/>
          </p:cNvSpPr>
          <p:nvPr>
            <p:ph idx="13"/>
          </p:nvPr>
        </p:nvSpPr>
        <p:spPr>
          <a:xfrm>
            <a:off x="4716016" y="2142626"/>
            <a:ext cx="3799334" cy="3787184"/>
          </a:xfrm>
        </p:spPr>
        <p:txBody>
          <a:bodyPr/>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5649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content column layout + ic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74CC-9512-4D36-A7E0-6EE6502BB39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363E8B-699D-462C-86E5-6A3D9FFED43A}"/>
              </a:ext>
            </a:extLst>
          </p:cNvPr>
          <p:cNvSpPr>
            <a:spLocks noGrp="1"/>
          </p:cNvSpPr>
          <p:nvPr>
            <p:ph idx="1"/>
          </p:nvPr>
        </p:nvSpPr>
        <p:spPr>
          <a:xfrm>
            <a:off x="3311860" y="2144903"/>
            <a:ext cx="2520280" cy="3787184"/>
          </a:xfrm>
        </p:spPr>
        <p:txBody>
          <a:bodyPr/>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stStyle>
          <a:p>
            <a:pPr lvl="0"/>
            <a:r>
              <a:rPr lang="en-US" dirty="0"/>
              <a:t>Click to 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7677BA8D-7DB9-453F-A894-F92D4C5A88A1}"/>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6" name="Slide Number Placeholder 5">
            <a:extLst>
              <a:ext uri="{FF2B5EF4-FFF2-40B4-BE49-F238E27FC236}">
                <a16:creationId xmlns:a16="http://schemas.microsoft.com/office/drawing/2014/main" id="{D9A85093-637B-46E2-AA0F-7D8D69E31D02}"/>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7" name="Content Placeholder 2">
            <a:extLst>
              <a:ext uri="{FF2B5EF4-FFF2-40B4-BE49-F238E27FC236}">
                <a16:creationId xmlns:a16="http://schemas.microsoft.com/office/drawing/2014/main" id="{688E966E-F305-499F-BA22-1BF19A683A04}"/>
              </a:ext>
            </a:extLst>
          </p:cNvPr>
          <p:cNvSpPr>
            <a:spLocks noGrp="1"/>
          </p:cNvSpPr>
          <p:nvPr>
            <p:ph idx="13"/>
          </p:nvPr>
        </p:nvSpPr>
        <p:spPr>
          <a:xfrm>
            <a:off x="5995070" y="2142626"/>
            <a:ext cx="2520280" cy="3787184"/>
          </a:xfrm>
        </p:spPr>
        <p:txBody>
          <a:bodyPr/>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stStyle>
          <a:p>
            <a:pPr lvl="0"/>
            <a:r>
              <a:rPr lang="en-US" dirty="0"/>
              <a:t>Click to edit Master text styles</a:t>
            </a:r>
          </a:p>
          <a:p>
            <a:pPr lvl="1"/>
            <a:r>
              <a:rPr lang="en-US" dirty="0"/>
              <a:t>Second level</a:t>
            </a:r>
          </a:p>
          <a:p>
            <a:pPr lvl="2"/>
            <a:r>
              <a:rPr lang="en-US" dirty="0"/>
              <a:t>Third level</a:t>
            </a:r>
          </a:p>
        </p:txBody>
      </p:sp>
      <p:sp>
        <p:nvSpPr>
          <p:cNvPr id="8" name="Picture Placeholder 7">
            <a:extLst>
              <a:ext uri="{FF2B5EF4-FFF2-40B4-BE49-F238E27FC236}">
                <a16:creationId xmlns:a16="http://schemas.microsoft.com/office/drawing/2014/main" id="{5B07DA4C-09F4-4550-96D2-F7E687C3057C}"/>
              </a:ext>
            </a:extLst>
          </p:cNvPr>
          <p:cNvSpPr>
            <a:spLocks noGrp="1"/>
          </p:cNvSpPr>
          <p:nvPr>
            <p:ph type="pic" sz="quarter" idx="14"/>
          </p:nvPr>
        </p:nvSpPr>
        <p:spPr>
          <a:xfrm>
            <a:off x="628651" y="2143125"/>
            <a:ext cx="2215158" cy="1645915"/>
          </a:xfrm>
        </p:spPr>
        <p:txBody>
          <a:bodyPr/>
          <a:lstStyle/>
          <a:p>
            <a:endParaRPr lang="en-GB" dirty="0"/>
          </a:p>
        </p:txBody>
      </p:sp>
    </p:spTree>
    <p:extLst>
      <p:ext uri="{BB962C8B-B14F-4D97-AF65-F5344CB8AC3E}">
        <p14:creationId xmlns:p14="http://schemas.microsoft.com/office/powerpoint/2010/main" val="1323213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229E1B2C-E245-4F10-8255-7BCBE0A3A26E}"/>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9" name="Slide Number Placeholder 8">
            <a:extLst>
              <a:ext uri="{FF2B5EF4-FFF2-40B4-BE49-F238E27FC236}">
                <a16:creationId xmlns:a16="http://schemas.microsoft.com/office/drawing/2014/main" id="{3A4ED483-6321-4270-BCD0-6389D8FA449B}"/>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10" name="Title 1">
            <a:extLst>
              <a:ext uri="{FF2B5EF4-FFF2-40B4-BE49-F238E27FC236}">
                <a16:creationId xmlns:a16="http://schemas.microsoft.com/office/drawing/2014/main" id="{11501BD2-F3D8-4EDE-B5B3-778BA6F8CCAC}"/>
              </a:ext>
            </a:extLst>
          </p:cNvPr>
          <p:cNvSpPr>
            <a:spLocks noGrp="1"/>
          </p:cNvSpPr>
          <p:nvPr>
            <p:ph type="title"/>
          </p:nvPr>
        </p:nvSpPr>
        <p:spPr>
          <a:xfrm>
            <a:off x="628650" y="1425569"/>
            <a:ext cx="7886700" cy="554038"/>
          </a:xfrm>
        </p:spPr>
        <p:txBody>
          <a:bodyPr/>
          <a:lstStyle/>
          <a:p>
            <a:r>
              <a:rPr lang="en-US"/>
              <a:t>Click to edit Master title style</a:t>
            </a:r>
            <a:endParaRPr lang="en-GB"/>
          </a:p>
        </p:txBody>
      </p:sp>
      <p:sp>
        <p:nvSpPr>
          <p:cNvPr id="11" name="Content Placeholder 2">
            <a:extLst>
              <a:ext uri="{FF2B5EF4-FFF2-40B4-BE49-F238E27FC236}">
                <a16:creationId xmlns:a16="http://schemas.microsoft.com/office/drawing/2014/main" id="{EB27A096-4386-4214-8525-7F0B9241329D}"/>
              </a:ext>
            </a:extLst>
          </p:cNvPr>
          <p:cNvSpPr>
            <a:spLocks noGrp="1"/>
          </p:cNvSpPr>
          <p:nvPr>
            <p:ph idx="1"/>
          </p:nvPr>
        </p:nvSpPr>
        <p:spPr>
          <a:xfrm>
            <a:off x="628650" y="2144903"/>
            <a:ext cx="7886700" cy="3784907"/>
          </a:xfrm>
        </p:spPr>
        <p:txBody>
          <a:bodyPr numCol="2"/>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vl4pPr marL="1600200" indent="-228600">
              <a:buClr>
                <a:schemeClr val="accent3"/>
              </a:buClr>
              <a:buFont typeface="Wingdings" panose="05000000000000000000" pitchFamily="2" charset="2"/>
              <a:buChar char="§"/>
              <a:defRPr sz="1400"/>
            </a:lvl4pPr>
            <a:lvl5pPr marL="2057400" indent="-228600">
              <a:buClr>
                <a:schemeClr val="accent3"/>
              </a:buClr>
              <a:buFont typeface="Wingdings" panose="05000000000000000000" pitchFamily="2" charset="2"/>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27086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lumn layout">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229E1B2C-E245-4F10-8255-7BCBE0A3A26E}"/>
              </a:ext>
            </a:extLst>
          </p:cNvPr>
          <p:cNvSpPr>
            <a:spLocks noGrp="1"/>
          </p:cNvSpPr>
          <p:nvPr>
            <p:ph type="dt" sz="half" idx="10"/>
          </p:nvPr>
        </p:nvSpPr>
        <p:spPr/>
        <p:txBody>
          <a:bodyPr/>
          <a:lstStyle/>
          <a:p>
            <a:fld id="{A8997413-6FA8-47A2-B4DC-CD61E7DE9F87}" type="datetimeFigureOut">
              <a:rPr lang="en-GB" smtClean="0"/>
              <a:t>24/11/2021</a:t>
            </a:fld>
            <a:endParaRPr lang="en-GB"/>
          </a:p>
        </p:txBody>
      </p:sp>
      <p:sp>
        <p:nvSpPr>
          <p:cNvPr id="9" name="Slide Number Placeholder 8">
            <a:extLst>
              <a:ext uri="{FF2B5EF4-FFF2-40B4-BE49-F238E27FC236}">
                <a16:creationId xmlns:a16="http://schemas.microsoft.com/office/drawing/2014/main" id="{3A4ED483-6321-4270-BCD0-6389D8FA449B}"/>
              </a:ext>
            </a:extLst>
          </p:cNvPr>
          <p:cNvSpPr>
            <a:spLocks noGrp="1"/>
          </p:cNvSpPr>
          <p:nvPr>
            <p:ph type="sldNum" sz="quarter" idx="12"/>
          </p:nvPr>
        </p:nvSpPr>
        <p:spPr>
          <a:xfrm>
            <a:off x="6457950" y="6356350"/>
            <a:ext cx="2057400" cy="365125"/>
          </a:xfrm>
          <a:prstGeom prst="rect">
            <a:avLst/>
          </a:prstGeom>
        </p:spPr>
        <p:txBody>
          <a:bodyPr/>
          <a:lstStyle/>
          <a:p>
            <a:fld id="{2547B34D-6F5E-41FD-854B-AFA5DCFE23C4}" type="slidenum">
              <a:rPr lang="en-GB" smtClean="0"/>
              <a:t>‹#›</a:t>
            </a:fld>
            <a:endParaRPr lang="en-GB"/>
          </a:p>
        </p:txBody>
      </p:sp>
      <p:sp>
        <p:nvSpPr>
          <p:cNvPr id="10" name="Title 1">
            <a:extLst>
              <a:ext uri="{FF2B5EF4-FFF2-40B4-BE49-F238E27FC236}">
                <a16:creationId xmlns:a16="http://schemas.microsoft.com/office/drawing/2014/main" id="{11501BD2-F3D8-4EDE-B5B3-778BA6F8CCAC}"/>
              </a:ext>
            </a:extLst>
          </p:cNvPr>
          <p:cNvSpPr>
            <a:spLocks noGrp="1"/>
          </p:cNvSpPr>
          <p:nvPr>
            <p:ph type="title"/>
          </p:nvPr>
        </p:nvSpPr>
        <p:spPr>
          <a:xfrm>
            <a:off x="628650" y="1425569"/>
            <a:ext cx="7886700" cy="554038"/>
          </a:xfrm>
        </p:spPr>
        <p:txBody>
          <a:bodyPr/>
          <a:lstStyle/>
          <a:p>
            <a:r>
              <a:rPr lang="en-US"/>
              <a:t>Click to edit Master title style</a:t>
            </a:r>
            <a:endParaRPr lang="en-GB"/>
          </a:p>
        </p:txBody>
      </p:sp>
      <p:sp>
        <p:nvSpPr>
          <p:cNvPr id="11" name="Content Placeholder 2">
            <a:extLst>
              <a:ext uri="{FF2B5EF4-FFF2-40B4-BE49-F238E27FC236}">
                <a16:creationId xmlns:a16="http://schemas.microsoft.com/office/drawing/2014/main" id="{EB27A096-4386-4214-8525-7F0B9241329D}"/>
              </a:ext>
            </a:extLst>
          </p:cNvPr>
          <p:cNvSpPr>
            <a:spLocks noGrp="1"/>
          </p:cNvSpPr>
          <p:nvPr>
            <p:ph idx="1"/>
          </p:nvPr>
        </p:nvSpPr>
        <p:spPr>
          <a:xfrm>
            <a:off x="628650" y="2144903"/>
            <a:ext cx="7886700" cy="3784907"/>
          </a:xfrm>
        </p:spPr>
        <p:txBody>
          <a:bodyPr numCol="3"/>
          <a:lstStyle>
            <a:lvl1pPr marL="0" indent="0">
              <a:buNone/>
              <a:defRPr sz="2000"/>
            </a:lvl1pPr>
            <a:lvl2pPr marL="685800" indent="-228600">
              <a:buClr>
                <a:schemeClr val="accent3"/>
              </a:buClr>
              <a:buFont typeface="Wingdings" panose="05000000000000000000" pitchFamily="2" charset="2"/>
              <a:buChar char="§"/>
              <a:defRPr sz="1800"/>
            </a:lvl2pPr>
            <a:lvl3pPr marL="1143000" indent="-228600">
              <a:buClr>
                <a:schemeClr val="accent3"/>
              </a:buClr>
              <a:buFont typeface="Wingdings" panose="05000000000000000000" pitchFamily="2" charset="2"/>
              <a:buChar char="§"/>
              <a:defRPr sz="1600"/>
            </a:lvl3pPr>
            <a:lvl4pPr marL="1600200" indent="-228600">
              <a:buClr>
                <a:schemeClr val="accent3"/>
              </a:buClr>
              <a:buFont typeface="Wingdings" panose="05000000000000000000" pitchFamily="2" charset="2"/>
              <a:buChar char="§"/>
              <a:defRPr sz="1400"/>
            </a:lvl4pPr>
            <a:lvl5pPr marL="2057400" indent="-228600">
              <a:buClr>
                <a:schemeClr val="accent3"/>
              </a:buClr>
              <a:buFont typeface="Wingdings" panose="05000000000000000000" pitchFamily="2" charset="2"/>
              <a:buChar cha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9302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 Id="rId30"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F40710-9D40-49F6-8716-C4A3B64DA265}"/>
              </a:ext>
            </a:extLst>
          </p:cNvPr>
          <p:cNvSpPr>
            <a:spLocks noGrp="1"/>
          </p:cNvSpPr>
          <p:nvPr>
            <p:ph type="title"/>
          </p:nvPr>
        </p:nvSpPr>
        <p:spPr>
          <a:xfrm>
            <a:off x="628650" y="1425569"/>
            <a:ext cx="7886700" cy="554038"/>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F1F75DA-2AD3-4254-8739-7AE0DC635FA3}"/>
              </a:ext>
            </a:extLst>
          </p:cNvPr>
          <p:cNvSpPr>
            <a:spLocks noGrp="1"/>
          </p:cNvSpPr>
          <p:nvPr>
            <p:ph type="body" idx="1"/>
          </p:nvPr>
        </p:nvSpPr>
        <p:spPr>
          <a:xfrm>
            <a:off x="628650" y="2144903"/>
            <a:ext cx="7886700" cy="40320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B102D93A-DB40-4901-9B20-ACC5B99BB6C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997413-6FA8-47A2-B4DC-CD61E7DE9F87}" type="datetimeFigureOut">
              <a:rPr lang="en-GB" smtClean="0"/>
              <a:t>24/11/2021</a:t>
            </a:fld>
            <a:endParaRPr lang="en-GB"/>
          </a:p>
        </p:txBody>
      </p:sp>
      <p:sp>
        <p:nvSpPr>
          <p:cNvPr id="5" name="Footer Placeholder 4">
            <a:extLst>
              <a:ext uri="{FF2B5EF4-FFF2-40B4-BE49-F238E27FC236}">
                <a16:creationId xmlns:a16="http://schemas.microsoft.com/office/drawing/2014/main" id="{B6555F2F-A121-46EA-9913-0709646DA12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grpSp>
        <p:nvGrpSpPr>
          <p:cNvPr id="8" name="Group 7">
            <a:extLst>
              <a:ext uri="{FF2B5EF4-FFF2-40B4-BE49-F238E27FC236}">
                <a16:creationId xmlns:a16="http://schemas.microsoft.com/office/drawing/2014/main" id="{8EBE0CFA-7994-49D4-AE93-34F84F54F8BD}"/>
              </a:ext>
            </a:extLst>
          </p:cNvPr>
          <p:cNvGrpSpPr/>
          <p:nvPr userDrawn="1"/>
        </p:nvGrpSpPr>
        <p:grpSpPr>
          <a:xfrm>
            <a:off x="0" y="0"/>
            <a:ext cx="9144000" cy="6876000"/>
            <a:chOff x="0" y="0"/>
            <a:chExt cx="9144000" cy="6876000"/>
          </a:xfrm>
        </p:grpSpPr>
        <p:sp>
          <p:nvSpPr>
            <p:cNvPr id="9" name="Rectangle 8">
              <a:extLst>
                <a:ext uri="{FF2B5EF4-FFF2-40B4-BE49-F238E27FC236}">
                  <a16:creationId xmlns:a16="http://schemas.microsoft.com/office/drawing/2014/main" id="{C3B861A5-E25D-4A9F-B058-A20ADBC85F00}"/>
                </a:ext>
              </a:extLst>
            </p:cNvPr>
            <p:cNvSpPr/>
            <p:nvPr userDrawn="1"/>
          </p:nvSpPr>
          <p:spPr>
            <a:xfrm>
              <a:off x="0" y="0"/>
              <a:ext cx="9144000" cy="957263"/>
            </a:xfrm>
            <a:prstGeom prst="rect">
              <a:avLst/>
            </a:prstGeom>
            <a:solidFill>
              <a:schemeClr val="accent2"/>
            </a:solidFill>
            <a:ln>
              <a:solidFill>
                <a:schemeClr val="accent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pic>
          <p:nvPicPr>
            <p:cNvPr id="10" name="Picture 17">
              <a:extLst>
                <a:ext uri="{FF2B5EF4-FFF2-40B4-BE49-F238E27FC236}">
                  <a16:creationId xmlns:a16="http://schemas.microsoft.com/office/drawing/2014/main" id="{037F49CB-0470-4BF6-8ECB-0130188F9063}"/>
                </a:ext>
              </a:extLst>
            </p:cNvPr>
            <p:cNvPicPr>
              <a:picLocks noChangeAspect="1" noChangeArrowheads="1"/>
            </p:cNvPicPr>
            <p:nvPr userDrawn="1"/>
          </p:nvPicPr>
          <p:blipFill>
            <a:blip r:embed="rId26" cstate="print">
              <a:extLst>
                <a:ext uri="{28A0092B-C50C-407E-A947-70E740481C1C}">
                  <a14:useLocalDpi xmlns:a14="http://schemas.microsoft.com/office/drawing/2010/main" val="0"/>
                </a:ext>
              </a:extLst>
            </a:blip>
            <a:stretch>
              <a:fillRect/>
            </a:stretch>
          </p:blipFill>
          <p:spPr bwMode="auto">
            <a:xfrm>
              <a:off x="3853657" y="262140"/>
              <a:ext cx="1436687" cy="998133"/>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478B98D3-E39B-4352-B67F-B7447A61E169}"/>
                </a:ext>
              </a:extLst>
            </p:cNvPr>
            <p:cNvSpPr/>
            <p:nvPr userDrawn="1"/>
          </p:nvSpPr>
          <p:spPr>
            <a:xfrm>
              <a:off x="4150800" y="6300000"/>
              <a:ext cx="615600" cy="57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2" name="Picture 2" descr="\\Cowi.net\Projects\A005000\A007830\0_Grafik\EMN-designguide\Grundlag\EMN_2013\EMN_design-guide\EMN_design-guide_final\word-templates\EMN jpg-filer til word\Home-affairs.png">
              <a:extLst>
                <a:ext uri="{FF2B5EF4-FFF2-40B4-BE49-F238E27FC236}">
                  <a16:creationId xmlns:a16="http://schemas.microsoft.com/office/drawing/2014/main" id="{49E98BB2-3C4E-4364-89A9-3CEF8D7583C0}"/>
                </a:ext>
              </a:extLst>
            </p:cNvPr>
            <p:cNvPicPr>
              <a:picLocks noChangeAspect="1" noChangeArrowheads="1"/>
            </p:cNvPicPr>
            <p:nvPr userDrawn="1"/>
          </p:nvPicPr>
          <p:blipFill>
            <a:blip r:embed="rId27" cstate="print">
              <a:extLst>
                <a:ext uri="{28A0092B-C50C-407E-A947-70E740481C1C}">
                  <a14:useLocalDpi xmlns:a14="http://schemas.microsoft.com/office/drawing/2010/main" val="0"/>
                </a:ext>
              </a:extLst>
            </a:blip>
            <a:srcRect/>
            <a:stretch>
              <a:fillRect/>
            </a:stretch>
          </p:blipFill>
          <p:spPr bwMode="auto">
            <a:xfrm>
              <a:off x="4180647" y="6330444"/>
              <a:ext cx="500063" cy="112712"/>
            </a:xfrm>
            <a:prstGeom prst="rect">
              <a:avLst/>
            </a:prstGeom>
            <a:noFill/>
            <a:extLst>
              <a:ext uri="{909E8E84-426E-40DD-AFC4-6F175D3DCCD1}">
                <a14:hiddenFill xmlns:a14="http://schemas.microsoft.com/office/drawing/2010/main">
                  <a:solidFill>
                    <a:srgbClr val="FFFFFF"/>
                  </a:solidFill>
                </a14:hiddenFill>
              </a:ext>
            </a:extLst>
          </p:spPr>
        </p:pic>
      </p:grpSp>
      <p:pic>
        <p:nvPicPr>
          <p:cNvPr id="13" name="Graphic 12">
            <a:extLst>
              <a:ext uri="{FF2B5EF4-FFF2-40B4-BE49-F238E27FC236}">
                <a16:creationId xmlns:a16="http://schemas.microsoft.com/office/drawing/2014/main" id="{6BC05ABA-8492-4981-ACFD-80337E01AA39}"/>
              </a:ext>
            </a:extLst>
          </p:cNvPr>
          <p:cNvPicPr>
            <a:picLocks noChangeAspect="1"/>
          </p:cNvPicPr>
          <p:nvPr userDrawn="1"/>
        </p:nvPicPr>
        <p:blipFill>
          <a:blip r:embed="rId28">
            <a:extLst>
              <a:ext uri="{96DAC541-7B7A-43D3-8B79-37D633B846F1}">
                <asvg:svgBlip xmlns:asvg="http://schemas.microsoft.com/office/drawing/2016/SVG/main" r:embed="rId29"/>
              </a:ext>
            </a:extLst>
          </a:blip>
          <a:stretch>
            <a:fillRect/>
          </a:stretch>
        </p:blipFill>
        <p:spPr>
          <a:xfrm>
            <a:off x="628650" y="352684"/>
            <a:ext cx="1383777" cy="504056"/>
          </a:xfrm>
          <a:prstGeom prst="rect">
            <a:avLst/>
          </a:prstGeom>
        </p:spPr>
      </p:pic>
      <p:pic>
        <p:nvPicPr>
          <p:cNvPr id="14" name="Picture 13">
            <a:extLst>
              <a:ext uri="{FF2B5EF4-FFF2-40B4-BE49-F238E27FC236}">
                <a16:creationId xmlns:a16="http://schemas.microsoft.com/office/drawing/2014/main" id="{0E897D33-AE97-48E1-B9A6-5B4A0E20535D}"/>
              </a:ext>
            </a:extLst>
          </p:cNvPr>
          <p:cNvPicPr>
            <a:picLocks noChangeAspect="1"/>
          </p:cNvPicPr>
          <p:nvPr userDrawn="1"/>
        </p:nvPicPr>
        <p:blipFill>
          <a:blip r:embed="rId30"/>
          <a:stretch>
            <a:fillRect/>
          </a:stretch>
        </p:blipFill>
        <p:spPr>
          <a:xfrm>
            <a:off x="7812360" y="5929810"/>
            <a:ext cx="1224136" cy="643286"/>
          </a:xfrm>
          <a:prstGeom prst="rect">
            <a:avLst/>
          </a:prstGeom>
        </p:spPr>
      </p:pic>
    </p:spTree>
    <p:extLst>
      <p:ext uri="{BB962C8B-B14F-4D97-AF65-F5344CB8AC3E}">
        <p14:creationId xmlns:p14="http://schemas.microsoft.com/office/powerpoint/2010/main" val="1628002446"/>
      </p:ext>
    </p:extLst>
  </p:cSld>
  <p:clrMap bg1="lt1" tx1="dk1" bg2="lt2" tx2="dk2" accent1="accent1" accent2="accent2" accent3="accent3" accent4="accent4" accent5="accent5" accent6="accent6" hlink="hlink" folHlink="folHlink"/>
  <p:sldLayoutIdLst>
    <p:sldLayoutId id="2147483660" r:id="rId1"/>
    <p:sldLayoutId id="2147483686" r:id="rId2"/>
    <p:sldLayoutId id="2147483673" r:id="rId3"/>
    <p:sldLayoutId id="2147483675" r:id="rId4"/>
    <p:sldLayoutId id="2147483661" r:id="rId5"/>
    <p:sldLayoutId id="2147483680" r:id="rId6"/>
    <p:sldLayoutId id="2147483681" r:id="rId7"/>
    <p:sldLayoutId id="2147483664" r:id="rId8"/>
    <p:sldLayoutId id="2147483672" r:id="rId9"/>
    <p:sldLayoutId id="2147483662" r:id="rId10"/>
    <p:sldLayoutId id="2147483683" r:id="rId11"/>
    <p:sldLayoutId id="2147483679" r:id="rId12"/>
    <p:sldLayoutId id="2147483676" r:id="rId13"/>
    <p:sldLayoutId id="2147483684" r:id="rId14"/>
    <p:sldLayoutId id="2147483671" r:id="rId15"/>
    <p:sldLayoutId id="2147483678" r:id="rId16"/>
    <p:sldLayoutId id="2147483685" r:id="rId17"/>
    <p:sldLayoutId id="2147483677" r:id="rId18"/>
    <p:sldLayoutId id="2147483663" r:id="rId19"/>
    <p:sldLayoutId id="2147483674" r:id="rId20"/>
    <p:sldLayoutId id="2147483665" r:id="rId21"/>
    <p:sldLayoutId id="2147483667" r:id="rId22"/>
    <p:sldLayoutId id="2147483666" r:id="rId23"/>
    <p:sldLayoutId id="2147483682" r:id="rId24"/>
  </p:sldLayoutIdLst>
  <p:txStyles>
    <p:titleStyle>
      <a:lvl1pPr algn="l" defTabSz="914400" rtl="0" eaLnBrk="1" latinLnBrk="0" hangingPunct="1">
        <a:lnSpc>
          <a:spcPct val="90000"/>
        </a:lnSpc>
        <a:spcBef>
          <a:spcPct val="0"/>
        </a:spcBef>
        <a:buNone/>
        <a:defRPr sz="2800" kern="1200">
          <a:solidFill>
            <a:schemeClr val="tx2"/>
          </a:solidFill>
          <a:latin typeface="Verdana Bold" panose="020B0804030504040204" pitchFamily="34" charset="0"/>
          <a:ea typeface="Verdana Bold" panose="020B08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Verdana" panose="020B0604030504040204" pitchFamily="34" charset="0"/>
          <a:ea typeface="Verdana" panose="020B060403050404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150A-35BE-4D9C-A3E9-2524A34BF185}"/>
              </a:ext>
            </a:extLst>
          </p:cNvPr>
          <p:cNvSpPr>
            <a:spLocks noGrp="1"/>
          </p:cNvSpPr>
          <p:nvPr>
            <p:ph type="ctrTitle"/>
          </p:nvPr>
        </p:nvSpPr>
        <p:spPr>
          <a:xfrm>
            <a:off x="1143000" y="1122362"/>
            <a:ext cx="6858000" cy="2666677"/>
          </a:xfrm>
        </p:spPr>
        <p:txBody>
          <a:bodyPr/>
          <a:lstStyle/>
          <a:p>
            <a:r>
              <a:rPr lang="en-GB" sz="3000" dirty="0"/>
              <a:t>EMN study on </a:t>
            </a:r>
            <a:r>
              <a:rPr lang="en-US" sz="3000" dirty="0"/>
              <a:t>Detention and alternatives to detention in international protection and return procedures</a:t>
            </a:r>
            <a:endParaRPr lang="en-GB" sz="3000" dirty="0"/>
          </a:p>
        </p:txBody>
      </p:sp>
      <p:sp>
        <p:nvSpPr>
          <p:cNvPr id="4" name="Text Placeholder 3">
            <a:extLst>
              <a:ext uri="{FF2B5EF4-FFF2-40B4-BE49-F238E27FC236}">
                <a16:creationId xmlns:a16="http://schemas.microsoft.com/office/drawing/2014/main" id="{DC345296-7C36-4A21-8D0A-CAB971F443B3}"/>
              </a:ext>
            </a:extLst>
          </p:cNvPr>
          <p:cNvSpPr>
            <a:spLocks noGrp="1"/>
          </p:cNvSpPr>
          <p:nvPr>
            <p:ph type="body" sz="quarter" idx="13"/>
          </p:nvPr>
        </p:nvSpPr>
        <p:spPr>
          <a:xfrm>
            <a:off x="1143000" y="5013325"/>
            <a:ext cx="3140968" cy="722312"/>
          </a:xfrm>
        </p:spPr>
        <p:txBody>
          <a:bodyPr/>
          <a:lstStyle/>
          <a:p>
            <a:r>
              <a:rPr lang="en-GB" dirty="0"/>
              <a:t>Sara Bagnato</a:t>
            </a:r>
          </a:p>
          <a:p>
            <a:r>
              <a:rPr lang="en-GB" dirty="0"/>
              <a:t>EMN Service Provider-  Network lead</a:t>
            </a:r>
          </a:p>
        </p:txBody>
      </p:sp>
      <p:sp>
        <p:nvSpPr>
          <p:cNvPr id="7" name="Subtitle 2">
            <a:extLst>
              <a:ext uri="{FF2B5EF4-FFF2-40B4-BE49-F238E27FC236}">
                <a16:creationId xmlns:a16="http://schemas.microsoft.com/office/drawing/2014/main" id="{EEC9F7C3-F933-4694-8BC7-27DA0E692C14}"/>
              </a:ext>
            </a:extLst>
          </p:cNvPr>
          <p:cNvSpPr>
            <a:spLocks noGrp="1"/>
          </p:cNvSpPr>
          <p:nvPr>
            <p:ph type="subTitle" idx="1"/>
          </p:nvPr>
        </p:nvSpPr>
        <p:spPr>
          <a:xfrm>
            <a:off x="1143000" y="4045818"/>
            <a:ext cx="6858000" cy="1195114"/>
          </a:xfrm>
        </p:spPr>
        <p:txBody>
          <a:bodyPr/>
          <a:lstStyle/>
          <a:p>
            <a:r>
              <a:rPr lang="en-GB" dirty="0"/>
              <a:t>Outline and preliminary findings</a:t>
            </a:r>
          </a:p>
        </p:txBody>
      </p:sp>
    </p:spTree>
    <p:extLst>
      <p:ext uri="{BB962C8B-B14F-4D97-AF65-F5344CB8AC3E}">
        <p14:creationId xmlns:p14="http://schemas.microsoft.com/office/powerpoint/2010/main" val="2146549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251520" y="1979607"/>
            <a:ext cx="8892480" cy="4329713"/>
          </a:xfrm>
        </p:spPr>
        <p:txBody>
          <a:bodyPr>
            <a:normAutofit lnSpcReduction="10000"/>
          </a:bodyPr>
          <a:lstStyle/>
          <a:p>
            <a:pPr marL="39688" lvl="1" indent="0">
              <a:lnSpc>
                <a:spcPct val="100000"/>
              </a:lnSpc>
              <a:buNone/>
            </a:pPr>
            <a:r>
              <a:rPr lang="en-GB" b="1" dirty="0">
                <a:latin typeface="+mn-lt"/>
              </a:rPr>
              <a:t>Grounds for detention - Art. 15 Return Directive</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effectLst/>
                <a:latin typeface="+mn-lt"/>
                <a:ea typeface="EC Square Sans Pro Light" panose="020B0506000000020004" pitchFamily="34" charset="0"/>
                <a:cs typeface="EC Square Sans Pro Light" panose="020B0506000000020004" pitchFamily="34" charset="0"/>
              </a:rPr>
              <a:t>To prepare return and/or carry out the return process when: </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effectLst/>
                <a:latin typeface="+mn-lt"/>
                <a:ea typeface="EC Square Sans Pro Light" panose="020B0506000000020004" pitchFamily="34" charset="0"/>
                <a:cs typeface="EC Square Sans Pro Light" panose="020B0506000000020004" pitchFamily="34" charset="0"/>
              </a:rPr>
              <a:t>a) there is a risk of absconding or</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effectLst/>
                <a:latin typeface="+mn-lt"/>
                <a:ea typeface="EC Square Sans Pro Light" panose="020B0506000000020004" pitchFamily="34" charset="0"/>
                <a:cs typeface="EC Square Sans Pro Light" panose="020B0506000000020004" pitchFamily="34" charset="0"/>
              </a:rPr>
              <a:t>(b) the third-country national concerned avoids or hampers the return</a:t>
            </a:r>
          </a:p>
          <a:p>
            <a:pPr marL="39688" lvl="1" indent="0">
              <a:lnSpc>
                <a:spcPct val="100000"/>
              </a:lnSpc>
              <a:buNone/>
            </a:pPr>
            <a:r>
              <a:rPr lang="en-GB" b="1" dirty="0">
                <a:latin typeface="+mn-lt"/>
              </a:rPr>
              <a:t>Proposal for a Recast return Directive  lists criteria to assess the risk of absconding, including:</a:t>
            </a:r>
          </a:p>
          <a:p>
            <a:pPr marL="325438" lvl="1" indent="-285750">
              <a:lnSpc>
                <a:spcPct val="100000"/>
              </a:lnSpc>
            </a:pPr>
            <a:r>
              <a:rPr lang="en-GB" sz="1800" dirty="0">
                <a:effectLst/>
                <a:latin typeface="+mn-lt"/>
                <a:ea typeface="Calibri" panose="020F0502020204030204" pitchFamily="34" charset="0"/>
              </a:rPr>
              <a:t>lack of documentation proving the identity; lack of residence, fixed abode or reliable address; lack of financial resources; illegal entry into the territory of the Member States; unauthorised movement to the territory of another Member State</a:t>
            </a:r>
          </a:p>
          <a:p>
            <a:pPr marL="325438" lvl="1" indent="-285750">
              <a:lnSpc>
                <a:spcPct val="100000"/>
              </a:lnSpc>
            </a:pPr>
            <a:r>
              <a:rPr lang="en-GB" dirty="0">
                <a:latin typeface="+mn-lt"/>
              </a:rPr>
              <a:t>Non-compliance with a return decision</a:t>
            </a:r>
          </a:p>
          <a:p>
            <a:pPr marL="325438" lvl="1" indent="-285750">
              <a:lnSpc>
                <a:spcPct val="100000"/>
              </a:lnSpc>
            </a:pPr>
            <a:r>
              <a:rPr lang="en-GB" dirty="0">
                <a:latin typeface="+mn-lt"/>
              </a:rPr>
              <a:t>Non fulfilling the obligation to cooperate</a:t>
            </a:r>
          </a:p>
          <a:p>
            <a:pPr marL="325438" lvl="1" indent="-285750">
              <a:lnSpc>
                <a:spcPct val="100000"/>
              </a:lnSpc>
            </a:pPr>
            <a:r>
              <a:rPr lang="en-GB" dirty="0">
                <a:latin typeface="+mn-lt"/>
              </a:rPr>
              <a:t>Existence of conviction for a criminal offence</a:t>
            </a:r>
          </a:p>
          <a:p>
            <a:pPr marL="39688" lvl="1" indent="0">
              <a:lnSpc>
                <a:spcPct val="100000"/>
              </a:lnSpc>
              <a:buNone/>
            </a:pPr>
            <a:endParaRPr lang="en-GB" dirty="0">
              <a:latin typeface="EC Square Sans Pro" panose="020B0506040000020004" pitchFamily="34" charset="0"/>
            </a:endParaRPr>
          </a:p>
          <a:p>
            <a:pPr marL="39688" lvl="1" indent="0">
              <a:lnSpc>
                <a:spcPct val="100000"/>
              </a:lnSpc>
              <a:buNone/>
            </a:pPr>
            <a:endParaRPr lang="en-GB" b="1" dirty="0">
              <a:latin typeface="+mn-lt"/>
            </a:endParaRPr>
          </a:p>
          <a:p>
            <a:pPr lvl="0" algn="l">
              <a:lnSpc>
                <a:spcPct val="100000"/>
              </a:lnSpc>
              <a:spcAft>
                <a:spcPts val="600"/>
              </a:spcAft>
              <a:buClr>
                <a:srgbClr val="FFC000"/>
              </a:buClr>
              <a:buSzPts val="900"/>
            </a:pPr>
            <a:endParaRPr lang="en-GB" sz="1800" dirty="0">
              <a:effectLst/>
              <a:latin typeface="+mn-lt"/>
              <a:ea typeface="Times New Roman" panose="02020603050405020304" pitchFamily="18" charset="0"/>
              <a:cs typeface="Times New Roman" panose="02020603050405020304" pitchFamily="18" charset="0"/>
            </a:endParaRPr>
          </a:p>
          <a:p>
            <a:pPr marL="382588" lvl="1" indent="-342900"/>
            <a:endParaRPr lang="en-GB" sz="2200" dirty="0"/>
          </a:p>
          <a:p>
            <a:pPr marL="725488" lvl="2"/>
            <a:endParaRPr lang="en-GB" dirty="0"/>
          </a:p>
        </p:txBody>
      </p:sp>
      <p:sp>
        <p:nvSpPr>
          <p:cNvPr id="4" name="Title 1">
            <a:extLst>
              <a:ext uri="{FF2B5EF4-FFF2-40B4-BE49-F238E27FC236}">
                <a16:creationId xmlns:a16="http://schemas.microsoft.com/office/drawing/2014/main" id="{531FA7F5-CDBB-422E-9870-41AE14DE3751}"/>
              </a:ext>
            </a:extLst>
          </p:cNvPr>
          <p:cNvSpPr>
            <a:spLocks noGrp="1"/>
          </p:cNvSpPr>
          <p:nvPr>
            <p:ph type="title"/>
          </p:nvPr>
        </p:nvSpPr>
        <p:spPr>
          <a:xfrm>
            <a:off x="270403" y="1423613"/>
            <a:ext cx="7886700" cy="554038"/>
          </a:xfrm>
        </p:spPr>
        <p:txBody>
          <a:bodyPr/>
          <a:lstStyle/>
          <a:p>
            <a:r>
              <a:rPr lang="en-GB" dirty="0"/>
              <a:t>Return procedures</a:t>
            </a:r>
          </a:p>
        </p:txBody>
      </p:sp>
    </p:spTree>
    <p:extLst>
      <p:ext uri="{BB962C8B-B14F-4D97-AF65-F5344CB8AC3E}">
        <p14:creationId xmlns:p14="http://schemas.microsoft.com/office/powerpoint/2010/main" val="4184144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251520" y="1979607"/>
            <a:ext cx="8892480" cy="4617745"/>
          </a:xfrm>
        </p:spPr>
        <p:txBody>
          <a:bodyPr>
            <a:normAutofit/>
          </a:bodyPr>
          <a:lstStyle/>
          <a:p>
            <a:pPr marL="39688" lvl="1" indent="0">
              <a:lnSpc>
                <a:spcPct val="100000"/>
              </a:lnSpc>
              <a:buNone/>
            </a:pPr>
            <a:r>
              <a:rPr lang="en-GB" b="1" dirty="0">
                <a:latin typeface="+mn-lt"/>
              </a:rPr>
              <a:t>Guarantees - Art. 15 Return Directive</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effectLst/>
                <a:latin typeface="+mn-lt"/>
                <a:ea typeface="EC Square Sans Pro Light" panose="020B0506000000020004" pitchFamily="34" charset="0"/>
                <a:cs typeface="EC Square Sans Pro Light" panose="020B0506000000020004" pitchFamily="34" charset="0"/>
              </a:rPr>
              <a:t>Reasonable prospect for removal </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latin typeface="+mn-lt"/>
                <a:ea typeface="EC Square Sans Pro Light" panose="020B0506000000020004" pitchFamily="34" charset="0"/>
                <a:cs typeface="EC Square Sans Pro Light" panose="020B0506000000020004" pitchFamily="34" charset="0"/>
              </a:rPr>
              <a:t>Not exceed six months (possible extension to 12 months) </a:t>
            </a:r>
          </a:p>
          <a:p>
            <a:pPr marL="342900" lvl="0" indent="-342900" algn="l">
              <a:lnSpc>
                <a:spcPct val="100000"/>
              </a:lnSpc>
              <a:spcAft>
                <a:spcPts val="600"/>
              </a:spcAft>
              <a:buClr>
                <a:srgbClr val="FFC000"/>
              </a:buClr>
              <a:buSzPts val="900"/>
              <a:buFont typeface="Wingdings" panose="05000000000000000000" pitchFamily="2" charset="2"/>
              <a:buChar char="ü"/>
            </a:pPr>
            <a:r>
              <a:rPr lang="en-US" sz="1800" dirty="0">
                <a:effectLst/>
                <a:latin typeface="+mn-lt"/>
                <a:ea typeface="EC Square Sans Pro Light" panose="020B0506000000020004" pitchFamily="34" charset="0"/>
                <a:cs typeface="EC Square Sans Pro Light" panose="020B0506000000020004" pitchFamily="34" charset="0"/>
              </a:rPr>
              <a:t>If the application of less coercive measure would not be sufficient. </a:t>
            </a:r>
          </a:p>
          <a:p>
            <a:pPr lvl="0" algn="l">
              <a:lnSpc>
                <a:spcPct val="100000"/>
              </a:lnSpc>
              <a:spcAft>
                <a:spcPts val="600"/>
              </a:spcAft>
              <a:buClr>
                <a:srgbClr val="FFC000"/>
              </a:buClr>
              <a:buSzPts val="900"/>
            </a:pPr>
            <a:r>
              <a:rPr lang="en-US" sz="1800" dirty="0">
                <a:latin typeface="+mn-lt"/>
              </a:rPr>
              <a:t>! No obligation to list ATD in national law, nor gives examples</a:t>
            </a:r>
          </a:p>
          <a:p>
            <a:pPr marL="342900" lvl="0" indent="-342900" algn="l">
              <a:lnSpc>
                <a:spcPct val="100000"/>
              </a:lnSpc>
              <a:spcAft>
                <a:spcPts val="600"/>
              </a:spcAft>
              <a:buClr>
                <a:srgbClr val="FFC000"/>
              </a:buClr>
              <a:buSzPts val="900"/>
              <a:buFont typeface="Wingdings" panose="05000000000000000000" pitchFamily="2" charset="2"/>
              <a:buChar char="Ø"/>
            </a:pPr>
            <a:r>
              <a:rPr lang="en-US" sz="1800" dirty="0">
                <a:latin typeface="+mn-lt"/>
              </a:rPr>
              <a:t>But, examples of measures applicable during the period for voluntary return – art 7 return Directive: </a:t>
            </a:r>
            <a:r>
              <a:rPr lang="en-GB" sz="1800" dirty="0">
                <a:effectLst/>
                <a:latin typeface="+mn-lt"/>
                <a:ea typeface="EC Square Sans Pro Light" panose="020B0506000000020004" pitchFamily="34" charset="0"/>
                <a:cs typeface="EC Square Sans Pro Light" panose="020B0506000000020004" pitchFamily="34" charset="0"/>
              </a:rPr>
              <a:t>financial guarantee, submission of documents, or the obligation to stay at a specific place. These are not ATD </a:t>
            </a:r>
            <a:r>
              <a:rPr lang="en-GB" sz="1800" i="1" dirty="0" err="1">
                <a:effectLst/>
                <a:latin typeface="+mn-lt"/>
                <a:ea typeface="EC Square Sans Pro Light" panose="020B0506000000020004" pitchFamily="34" charset="0"/>
                <a:cs typeface="EC Square Sans Pro Light" panose="020B0506000000020004" pitchFamily="34" charset="0"/>
              </a:rPr>
              <a:t>strictu</a:t>
            </a:r>
            <a:r>
              <a:rPr lang="en-GB" sz="1800" i="1" dirty="0">
                <a:effectLst/>
                <a:latin typeface="+mn-lt"/>
                <a:ea typeface="EC Square Sans Pro Light" panose="020B0506000000020004" pitchFamily="34" charset="0"/>
                <a:cs typeface="EC Square Sans Pro Light" panose="020B0506000000020004" pitchFamily="34" charset="0"/>
              </a:rPr>
              <a:t> </a:t>
            </a:r>
            <a:r>
              <a:rPr lang="en-GB" sz="1800" i="1" dirty="0" err="1">
                <a:effectLst/>
                <a:latin typeface="+mn-lt"/>
                <a:ea typeface="EC Square Sans Pro Light" panose="020B0506000000020004" pitchFamily="34" charset="0"/>
                <a:cs typeface="EC Square Sans Pro Light" panose="020B0506000000020004" pitchFamily="34" charset="0"/>
              </a:rPr>
              <a:t>sensu</a:t>
            </a:r>
            <a:r>
              <a:rPr lang="en-GB" sz="1800" i="1" dirty="0">
                <a:effectLst/>
                <a:latin typeface="+mn-lt"/>
                <a:ea typeface="EC Square Sans Pro Light" panose="020B0506000000020004" pitchFamily="34" charset="0"/>
                <a:cs typeface="EC Square Sans Pro Light" panose="020B0506000000020004" pitchFamily="34" charset="0"/>
              </a:rPr>
              <a:t>. </a:t>
            </a:r>
          </a:p>
          <a:p>
            <a:pPr lvl="1" indent="0">
              <a:lnSpc>
                <a:spcPct val="100000"/>
              </a:lnSpc>
              <a:spcAft>
                <a:spcPts val="600"/>
              </a:spcAft>
              <a:buClr>
                <a:srgbClr val="FFC000"/>
              </a:buClr>
              <a:buSzPts val="900"/>
              <a:buNone/>
            </a:pPr>
            <a:endParaRPr lang="en-US" dirty="0">
              <a:latin typeface="+mn-lt"/>
            </a:endParaRPr>
          </a:p>
          <a:p>
            <a:pPr marL="342900" indent="-342900">
              <a:lnSpc>
                <a:spcPct val="100000"/>
              </a:lnSpc>
              <a:spcAft>
                <a:spcPts val="600"/>
              </a:spcAft>
              <a:buClr>
                <a:srgbClr val="FFC000"/>
              </a:buClr>
              <a:buSzPts val="900"/>
              <a:buFont typeface="Wingdings" panose="05000000000000000000" pitchFamily="2" charset="2"/>
              <a:buChar char="ü"/>
            </a:pPr>
            <a:endParaRPr lang="en-GB" sz="1800" dirty="0">
              <a:latin typeface="EC Square Sans Pro" panose="020B0506040000020004" pitchFamily="34" charset="0"/>
            </a:endParaRPr>
          </a:p>
          <a:p>
            <a:pPr marL="39688" lvl="1" indent="0">
              <a:lnSpc>
                <a:spcPct val="100000"/>
              </a:lnSpc>
              <a:buNone/>
            </a:pPr>
            <a:endParaRPr lang="en-GB" b="1" dirty="0">
              <a:latin typeface="+mn-lt"/>
            </a:endParaRPr>
          </a:p>
          <a:p>
            <a:pPr lvl="0" algn="l">
              <a:lnSpc>
                <a:spcPct val="100000"/>
              </a:lnSpc>
              <a:spcAft>
                <a:spcPts val="600"/>
              </a:spcAft>
              <a:buClr>
                <a:srgbClr val="FFC000"/>
              </a:buClr>
              <a:buSzPts val="900"/>
            </a:pPr>
            <a:endParaRPr lang="en-GB" sz="1800" dirty="0">
              <a:effectLst/>
              <a:latin typeface="+mn-lt"/>
              <a:ea typeface="Times New Roman" panose="02020603050405020304" pitchFamily="18" charset="0"/>
              <a:cs typeface="Times New Roman" panose="02020603050405020304" pitchFamily="18" charset="0"/>
            </a:endParaRPr>
          </a:p>
          <a:p>
            <a:pPr marL="382588" lvl="1" indent="-342900"/>
            <a:endParaRPr lang="en-GB" dirty="0"/>
          </a:p>
          <a:p>
            <a:pPr marL="725488" lvl="2"/>
            <a:endParaRPr lang="en-GB" sz="1800" dirty="0"/>
          </a:p>
        </p:txBody>
      </p:sp>
      <p:sp>
        <p:nvSpPr>
          <p:cNvPr id="4" name="Title 1">
            <a:extLst>
              <a:ext uri="{FF2B5EF4-FFF2-40B4-BE49-F238E27FC236}">
                <a16:creationId xmlns:a16="http://schemas.microsoft.com/office/drawing/2014/main" id="{531FA7F5-CDBB-422E-9870-41AE14DE3751}"/>
              </a:ext>
            </a:extLst>
          </p:cNvPr>
          <p:cNvSpPr>
            <a:spLocks noGrp="1"/>
          </p:cNvSpPr>
          <p:nvPr>
            <p:ph type="title"/>
          </p:nvPr>
        </p:nvSpPr>
        <p:spPr>
          <a:xfrm>
            <a:off x="270403" y="1423613"/>
            <a:ext cx="7886700" cy="554038"/>
          </a:xfrm>
        </p:spPr>
        <p:txBody>
          <a:bodyPr/>
          <a:lstStyle/>
          <a:p>
            <a:r>
              <a:rPr lang="en-GB" dirty="0"/>
              <a:t>Return procedures</a:t>
            </a:r>
          </a:p>
        </p:txBody>
      </p:sp>
    </p:spTree>
    <p:extLst>
      <p:ext uri="{BB962C8B-B14F-4D97-AF65-F5344CB8AC3E}">
        <p14:creationId xmlns:p14="http://schemas.microsoft.com/office/powerpoint/2010/main" val="3229257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6A77A-05F4-4AB5-B61D-7CAE4B12F1F5}"/>
              </a:ext>
            </a:extLst>
          </p:cNvPr>
          <p:cNvSpPr>
            <a:spLocks noGrp="1"/>
          </p:cNvSpPr>
          <p:nvPr>
            <p:ph type="title"/>
          </p:nvPr>
        </p:nvSpPr>
        <p:spPr>
          <a:xfrm>
            <a:off x="323528" y="3429000"/>
            <a:ext cx="7886700" cy="2852737"/>
          </a:xfrm>
        </p:spPr>
        <p:txBody>
          <a:bodyPr/>
          <a:lstStyle/>
          <a:p>
            <a:r>
              <a:rPr lang="en-US" sz="4000" dirty="0"/>
              <a:t>Changes in the national legal and policy frameworks on detention and alternatives since 2015</a:t>
            </a:r>
            <a:endParaRPr lang="en-GB" sz="4000" dirty="0"/>
          </a:p>
        </p:txBody>
      </p:sp>
    </p:spTree>
    <p:extLst>
      <p:ext uri="{BB962C8B-B14F-4D97-AF65-F5344CB8AC3E}">
        <p14:creationId xmlns:p14="http://schemas.microsoft.com/office/powerpoint/2010/main" val="3665681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Main changes to law and policies </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79512" y="2348880"/>
            <a:ext cx="8133956" cy="3528392"/>
          </a:xfrm>
        </p:spPr>
        <p:txBody>
          <a:bodyPr>
            <a:normAutofit fontScale="92500"/>
          </a:bodyPr>
          <a:lstStyle/>
          <a:p>
            <a:pPr marL="268288" lvl="1"/>
            <a:r>
              <a:rPr lang="en-GB" sz="2400" dirty="0"/>
              <a:t>Implement EU legislation</a:t>
            </a:r>
          </a:p>
          <a:p>
            <a:pPr marL="268288" lvl="1"/>
            <a:r>
              <a:rPr lang="en-GB" sz="2400" dirty="0"/>
              <a:t>Clarify scope, definition and criteria to place a third-country national in detention, e.g. to avoid abuses of the asylum procedure or to determine if the risk of absconding exists. </a:t>
            </a:r>
          </a:p>
          <a:p>
            <a:pPr marL="268288" lvl="1"/>
            <a:r>
              <a:rPr lang="en-GB" sz="2400" dirty="0"/>
              <a:t>Adjust the length of time for detention</a:t>
            </a:r>
          </a:p>
          <a:p>
            <a:pPr marL="268288" lvl="1"/>
            <a:r>
              <a:rPr lang="en-GB" sz="2400" dirty="0"/>
              <a:t>Provide better safeguards to vulnerable individuals</a:t>
            </a:r>
          </a:p>
          <a:p>
            <a:pPr marL="268288" lvl="1"/>
            <a:r>
              <a:rPr lang="en-GB" sz="2400" dirty="0"/>
              <a:t>Introduce new alternatives</a:t>
            </a:r>
          </a:p>
          <a:p>
            <a:pPr marL="268288" lvl="1"/>
            <a:r>
              <a:rPr lang="en-GB" sz="2400" dirty="0"/>
              <a:t>Reinforce the use of alternatives vs detention e.g. prioritise a specific type of alternative</a:t>
            </a:r>
            <a:endParaRPr lang="en-GB" dirty="0"/>
          </a:p>
        </p:txBody>
      </p:sp>
    </p:spTree>
    <p:extLst>
      <p:ext uri="{BB962C8B-B14F-4D97-AF65-F5344CB8AC3E}">
        <p14:creationId xmlns:p14="http://schemas.microsoft.com/office/powerpoint/2010/main" val="1074199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64F8-540A-445A-A090-03393C02B8F7}"/>
              </a:ext>
            </a:extLst>
          </p:cNvPr>
          <p:cNvSpPr>
            <a:spLocks noGrp="1"/>
          </p:cNvSpPr>
          <p:nvPr>
            <p:ph type="title"/>
          </p:nvPr>
        </p:nvSpPr>
        <p:spPr>
          <a:xfrm>
            <a:off x="323528" y="3429000"/>
            <a:ext cx="7886700" cy="2852737"/>
          </a:xfrm>
        </p:spPr>
        <p:txBody>
          <a:bodyPr/>
          <a:lstStyle/>
          <a:p>
            <a:r>
              <a:rPr lang="en-US" dirty="0"/>
              <a:t>Availability of alternatives to detention</a:t>
            </a:r>
            <a:endParaRPr lang="en-GB" dirty="0"/>
          </a:p>
        </p:txBody>
      </p:sp>
    </p:spTree>
    <p:extLst>
      <p:ext uri="{BB962C8B-B14F-4D97-AF65-F5344CB8AC3E}">
        <p14:creationId xmlns:p14="http://schemas.microsoft.com/office/powerpoint/2010/main" val="3381325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Most available in law and in practice</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323528" y="2492896"/>
            <a:ext cx="7886700" cy="2939535"/>
          </a:xfrm>
        </p:spPr>
        <p:txBody>
          <a:bodyPr>
            <a:normAutofit/>
          </a:bodyPr>
          <a:lstStyle/>
          <a:p>
            <a:pPr marL="268288" lvl="1"/>
            <a:r>
              <a:rPr lang="en-GB" sz="2400" b="1" dirty="0"/>
              <a:t>Reporting Obligations</a:t>
            </a:r>
          </a:p>
          <a:p>
            <a:pPr marL="725488" lvl="2"/>
            <a:r>
              <a:rPr lang="en-GB" sz="2200" dirty="0"/>
              <a:t>Wide-ranging set of frequency</a:t>
            </a:r>
          </a:p>
          <a:p>
            <a:pPr marL="725488" lvl="2"/>
            <a:r>
              <a:rPr lang="en-GB" sz="2200" dirty="0"/>
              <a:t>Also be a general precondition to access IP </a:t>
            </a:r>
          </a:p>
          <a:p>
            <a:pPr marL="725488" lvl="2"/>
            <a:r>
              <a:rPr lang="en-GB" sz="2200" dirty="0"/>
              <a:t>Advantages: reduced costs</a:t>
            </a:r>
          </a:p>
          <a:p>
            <a:pPr marL="725488" lvl="2"/>
            <a:r>
              <a:rPr lang="en-GB" sz="2200" dirty="0"/>
              <a:t>Challenges: administrative burden on monitoring authority; availability of staff</a:t>
            </a:r>
          </a:p>
          <a:p>
            <a:pPr marL="725488" lvl="2"/>
            <a:endParaRPr lang="en-GB" dirty="0"/>
          </a:p>
          <a:p>
            <a:pPr marL="725488" lvl="2"/>
            <a:endParaRPr lang="en-GB" dirty="0"/>
          </a:p>
        </p:txBody>
      </p:sp>
    </p:spTree>
    <p:extLst>
      <p:ext uri="{BB962C8B-B14F-4D97-AF65-F5344CB8AC3E}">
        <p14:creationId xmlns:p14="http://schemas.microsoft.com/office/powerpoint/2010/main" val="2289049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Most available in law and in practice</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404080" y="2276872"/>
            <a:ext cx="8739919" cy="3816424"/>
          </a:xfrm>
        </p:spPr>
        <p:txBody>
          <a:bodyPr>
            <a:normAutofit/>
          </a:bodyPr>
          <a:lstStyle/>
          <a:p>
            <a:pPr marL="268288" lvl="1"/>
            <a:r>
              <a:rPr lang="en-GB" sz="2000" b="1" dirty="0"/>
              <a:t>Requirements to reside to a designated place</a:t>
            </a:r>
          </a:p>
          <a:p>
            <a:pPr marL="725488" lvl="2"/>
            <a:r>
              <a:rPr lang="en-GB" sz="2000" dirty="0"/>
              <a:t>Private residence or reception facilities</a:t>
            </a:r>
          </a:p>
          <a:p>
            <a:pPr marL="725488" lvl="2"/>
            <a:r>
              <a:rPr lang="en-GB" sz="2000" dirty="0"/>
              <a:t>At times combined with other ATD</a:t>
            </a:r>
          </a:p>
          <a:p>
            <a:pPr marL="725488" lvl="2"/>
            <a:r>
              <a:rPr lang="en-GB" sz="2000" dirty="0"/>
              <a:t>Close cooperation with NGOs and social services </a:t>
            </a:r>
          </a:p>
          <a:p>
            <a:pPr marL="725488" lvl="2"/>
            <a:r>
              <a:rPr lang="en-GB" sz="2000" dirty="0"/>
              <a:t>Advantages: less resources compared to detention </a:t>
            </a:r>
          </a:p>
          <a:p>
            <a:pPr marL="725488" lvl="2"/>
            <a:r>
              <a:rPr lang="en-GB" sz="2000" dirty="0"/>
              <a:t>Challenge: lack of facilities </a:t>
            </a:r>
          </a:p>
          <a:p>
            <a:pPr marL="725488" lvl="2"/>
            <a:endParaRPr lang="en-GB" sz="2000" dirty="0"/>
          </a:p>
          <a:p>
            <a:pPr marL="268288" lvl="1"/>
            <a:r>
              <a:rPr lang="en-GB" sz="2000" b="1" dirty="0"/>
              <a:t>Obligations to surrender a passport</a:t>
            </a:r>
          </a:p>
          <a:p>
            <a:pPr marL="725488" lvl="2"/>
            <a:r>
              <a:rPr lang="en-GB" sz="2000" dirty="0"/>
              <a:t>Also be a general precondition to access IP</a:t>
            </a:r>
          </a:p>
          <a:p>
            <a:pPr marL="725488" lvl="2"/>
            <a:r>
              <a:rPr lang="en-GB" sz="2000" dirty="0"/>
              <a:t>Advantages: less resources compared to detention </a:t>
            </a:r>
          </a:p>
          <a:p>
            <a:pPr marL="725488" lvl="2"/>
            <a:r>
              <a:rPr lang="en-GB" sz="2000" dirty="0"/>
              <a:t>Challenges: availability of valid documents</a:t>
            </a:r>
          </a:p>
          <a:p>
            <a:pPr marL="725488" lvl="2"/>
            <a:endParaRPr lang="en-GB" dirty="0"/>
          </a:p>
          <a:p>
            <a:pPr marL="725488" lvl="2"/>
            <a:endParaRPr lang="en-GB" dirty="0"/>
          </a:p>
        </p:txBody>
      </p:sp>
    </p:spTree>
    <p:extLst>
      <p:ext uri="{BB962C8B-B14F-4D97-AF65-F5344CB8AC3E}">
        <p14:creationId xmlns:p14="http://schemas.microsoft.com/office/powerpoint/2010/main" val="404318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Mist available in law but not used in practice</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79512" y="2348880"/>
            <a:ext cx="8133956" cy="3300321"/>
          </a:xfrm>
        </p:spPr>
        <p:txBody>
          <a:bodyPr>
            <a:normAutofit/>
          </a:bodyPr>
          <a:lstStyle/>
          <a:p>
            <a:pPr marL="268288" lvl="1"/>
            <a:r>
              <a:rPr lang="en-GB" sz="2400" b="1" dirty="0"/>
              <a:t>Obligations to communicate the address</a:t>
            </a:r>
          </a:p>
          <a:p>
            <a:pPr marL="725488" lvl="2"/>
            <a:r>
              <a:rPr lang="en-GB" sz="2200" dirty="0"/>
              <a:t> Often combined to other alternatives</a:t>
            </a:r>
          </a:p>
          <a:p>
            <a:pPr marL="725488" lvl="2"/>
            <a:r>
              <a:rPr lang="en-GB" sz="2200" dirty="0"/>
              <a:t> Also a general precondition to access IP</a:t>
            </a:r>
          </a:p>
          <a:p>
            <a:pPr marL="725488" lvl="2"/>
            <a:r>
              <a:rPr lang="en-GB" sz="2200" dirty="0"/>
              <a:t> Challenges: TCN lack of residence</a:t>
            </a:r>
          </a:p>
          <a:p>
            <a:pPr marL="268288" lvl="1"/>
            <a:endParaRPr lang="en-GB" sz="2400" dirty="0"/>
          </a:p>
          <a:p>
            <a:pPr marL="268288" lvl="1"/>
            <a:r>
              <a:rPr lang="en-GB" sz="2400" b="1" dirty="0"/>
              <a:t>Release on bail and Financial guarantees</a:t>
            </a:r>
          </a:p>
          <a:p>
            <a:pPr lvl="2" indent="-646112"/>
            <a:r>
              <a:rPr lang="en-GB" sz="2200" dirty="0"/>
              <a:t>Challenge: applicant’s lack of funds;  administering sureties </a:t>
            </a:r>
          </a:p>
        </p:txBody>
      </p:sp>
    </p:spTree>
    <p:extLst>
      <p:ext uri="{BB962C8B-B14F-4D97-AF65-F5344CB8AC3E}">
        <p14:creationId xmlns:p14="http://schemas.microsoft.com/office/powerpoint/2010/main" val="3971719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Other (new) alternatives</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79512" y="2348880"/>
            <a:ext cx="8964488" cy="3672408"/>
          </a:xfrm>
        </p:spPr>
        <p:txBody>
          <a:bodyPr>
            <a:normAutofit/>
          </a:bodyPr>
          <a:lstStyle/>
          <a:p>
            <a:pPr marL="268288" lvl="1"/>
            <a:r>
              <a:rPr lang="en-GB" sz="2200" b="1" dirty="0"/>
              <a:t>Community management programmes</a:t>
            </a:r>
          </a:p>
          <a:p>
            <a:pPr marL="725488" lvl="2"/>
            <a:r>
              <a:rPr lang="en-GB" sz="2200" dirty="0"/>
              <a:t>Appointed case manager; beneficiaries either living independently or in reception facilities</a:t>
            </a:r>
          </a:p>
          <a:p>
            <a:pPr marL="268288" lvl="1"/>
            <a:r>
              <a:rPr lang="en-GB" sz="2200" b="1" dirty="0"/>
              <a:t>Return counselling</a:t>
            </a:r>
          </a:p>
          <a:p>
            <a:pPr marL="725488" lvl="2"/>
            <a:r>
              <a:rPr lang="en-GB" sz="2200" dirty="0"/>
              <a:t>Compulsory counselling sessions</a:t>
            </a:r>
          </a:p>
          <a:p>
            <a:pPr marL="725488" lvl="2"/>
            <a:r>
              <a:rPr lang="en-GB" sz="2200" dirty="0"/>
              <a:t>Not always applied as ATD </a:t>
            </a:r>
            <a:r>
              <a:rPr lang="en-GB" sz="2200" i="1" dirty="0" err="1"/>
              <a:t>strictu</a:t>
            </a:r>
            <a:r>
              <a:rPr lang="en-GB" sz="2200" i="1" dirty="0"/>
              <a:t> </a:t>
            </a:r>
            <a:r>
              <a:rPr lang="en-GB" sz="2200" i="1" dirty="0" err="1"/>
              <a:t>sensu</a:t>
            </a:r>
            <a:endParaRPr lang="en-GB" sz="2200" i="1" dirty="0"/>
          </a:p>
          <a:p>
            <a:pPr marL="268288" lvl="1"/>
            <a:r>
              <a:rPr lang="en-GB" sz="2200" b="1" dirty="0"/>
              <a:t>Accommodation in return and asylum facilities</a:t>
            </a:r>
          </a:p>
          <a:p>
            <a:pPr marL="725488" lvl="2"/>
            <a:r>
              <a:rPr lang="en-GB" sz="2200" dirty="0"/>
              <a:t>When a TCN does not have access to a private residence</a:t>
            </a:r>
          </a:p>
          <a:p>
            <a:pPr marL="268288" lvl="1"/>
            <a:endParaRPr lang="en-GB" sz="2400" dirty="0"/>
          </a:p>
        </p:txBody>
      </p:sp>
    </p:spTree>
    <p:extLst>
      <p:ext uri="{BB962C8B-B14F-4D97-AF65-F5344CB8AC3E}">
        <p14:creationId xmlns:p14="http://schemas.microsoft.com/office/powerpoint/2010/main" val="26550245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BEEA-48E8-411B-87BD-E9C88C8F1346}"/>
              </a:ext>
            </a:extLst>
          </p:cNvPr>
          <p:cNvSpPr>
            <a:spLocks noGrp="1"/>
          </p:cNvSpPr>
          <p:nvPr>
            <p:ph type="title"/>
          </p:nvPr>
        </p:nvSpPr>
        <p:spPr>
          <a:xfrm>
            <a:off x="623888" y="1709738"/>
            <a:ext cx="8124576" cy="4095526"/>
          </a:xfrm>
        </p:spPr>
        <p:txBody>
          <a:bodyPr/>
          <a:lstStyle/>
          <a:p>
            <a:r>
              <a:rPr lang="en-US" dirty="0"/>
              <a:t>Assessment procedures and criteria </a:t>
            </a:r>
          </a:p>
        </p:txBody>
      </p:sp>
    </p:spTree>
    <p:extLst>
      <p:ext uri="{BB962C8B-B14F-4D97-AF65-F5344CB8AC3E}">
        <p14:creationId xmlns:p14="http://schemas.microsoft.com/office/powerpoint/2010/main" val="306203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Presentation Overview</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628650" y="2144903"/>
            <a:ext cx="7687766" cy="3084297"/>
          </a:xfrm>
        </p:spPr>
        <p:txBody>
          <a:bodyPr>
            <a:normAutofit lnSpcReduction="10000"/>
          </a:bodyPr>
          <a:lstStyle/>
          <a:p>
            <a:pPr marL="268288" lvl="1"/>
            <a:r>
              <a:rPr lang="en-GB" sz="2400" dirty="0"/>
              <a:t>Rationale and aims for the study</a:t>
            </a:r>
          </a:p>
          <a:p>
            <a:pPr marL="268288" lvl="1"/>
            <a:r>
              <a:rPr lang="en-GB" sz="2400" dirty="0"/>
              <a:t>Overview of the EU acquis</a:t>
            </a:r>
          </a:p>
          <a:p>
            <a:pPr marL="268288" lvl="1"/>
            <a:r>
              <a:rPr lang="en-GB" sz="2400" dirty="0"/>
              <a:t>Changes in the national legal and policy frameworks on detention and alternatives since 2015</a:t>
            </a:r>
          </a:p>
          <a:p>
            <a:pPr marL="268288" lvl="1"/>
            <a:r>
              <a:rPr lang="en-GB" sz="2400" dirty="0"/>
              <a:t>Availability of alternatives to detention</a:t>
            </a:r>
          </a:p>
          <a:p>
            <a:pPr marL="268288" lvl="1"/>
            <a:r>
              <a:rPr lang="en-GB" sz="2400" dirty="0"/>
              <a:t>Assessment procedures and criteria</a:t>
            </a:r>
          </a:p>
          <a:p>
            <a:pPr marL="268288" lvl="1"/>
            <a:r>
              <a:rPr lang="en-GB" sz="2400" dirty="0"/>
              <a:t>Impacts on the effectiveness of return and international protection procedures</a:t>
            </a:r>
          </a:p>
          <a:p>
            <a:pPr marL="457200" lvl="1" indent="0">
              <a:buNone/>
            </a:pPr>
            <a:endParaRPr lang="en-GB" dirty="0"/>
          </a:p>
        </p:txBody>
      </p:sp>
    </p:spTree>
    <p:extLst>
      <p:ext uri="{BB962C8B-B14F-4D97-AF65-F5344CB8AC3E}">
        <p14:creationId xmlns:p14="http://schemas.microsoft.com/office/powerpoint/2010/main" val="26665839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Grounds for detention</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0" y="2204864"/>
            <a:ext cx="8820472" cy="3672408"/>
          </a:xfrm>
        </p:spPr>
        <p:txBody>
          <a:bodyPr>
            <a:normAutofit/>
          </a:bodyPr>
          <a:lstStyle/>
          <a:p>
            <a:pPr marL="268288" lvl="1"/>
            <a:r>
              <a:rPr lang="en-US" sz="2400" dirty="0"/>
              <a:t>Risk of absconding, mainly in the context of return </a:t>
            </a:r>
          </a:p>
          <a:p>
            <a:pPr marL="268288" lvl="1"/>
            <a:r>
              <a:rPr lang="en-US" sz="2400" dirty="0"/>
              <a:t>Establishing the identity, mostly in the context of international protection</a:t>
            </a:r>
          </a:p>
          <a:p>
            <a:pPr marL="268288" lvl="1"/>
            <a:r>
              <a:rPr lang="en-US" sz="2400" dirty="0"/>
              <a:t>Non-compliance with the alternatives to detention</a:t>
            </a:r>
          </a:p>
          <a:p>
            <a:pPr marL="268288" lvl="1"/>
            <a:r>
              <a:rPr lang="en-US" sz="2400" dirty="0"/>
              <a:t>Presenting destroyed or forged documents</a:t>
            </a:r>
          </a:p>
          <a:p>
            <a:pPr marL="268288" lvl="1"/>
            <a:r>
              <a:rPr lang="en-US" sz="2400" dirty="0"/>
              <a:t>Threat to national security and public order</a:t>
            </a:r>
          </a:p>
          <a:p>
            <a:pPr marL="268288" lvl="1"/>
            <a:r>
              <a:rPr lang="en-US" sz="2400" dirty="0"/>
              <a:t>Reasonable grounds to believe that the person will commit an offence</a:t>
            </a:r>
            <a:endParaRPr lang="en-GB" sz="2400" dirty="0"/>
          </a:p>
        </p:txBody>
      </p:sp>
    </p:spTree>
    <p:extLst>
      <p:ext uri="{BB962C8B-B14F-4D97-AF65-F5344CB8AC3E}">
        <p14:creationId xmlns:p14="http://schemas.microsoft.com/office/powerpoint/2010/main" val="22127966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Criteria used</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0" y="1979607"/>
            <a:ext cx="9144000" cy="4761761"/>
          </a:xfrm>
        </p:spPr>
        <p:txBody>
          <a:bodyPr>
            <a:noAutofit/>
          </a:bodyPr>
          <a:lstStyle/>
          <a:p>
            <a:pPr marL="39688" lvl="1" indent="0">
              <a:buNone/>
            </a:pPr>
            <a:r>
              <a:rPr lang="en-US" sz="2000" dirty="0"/>
              <a:t>Individual assessment considering: </a:t>
            </a:r>
          </a:p>
          <a:p>
            <a:pPr marL="268288" lvl="1"/>
            <a:r>
              <a:rPr lang="en-US" sz="2000" dirty="0"/>
              <a:t>Level of risk of absconding </a:t>
            </a:r>
          </a:p>
          <a:p>
            <a:pPr marL="725488" lvl="2"/>
            <a:r>
              <a:rPr lang="en-US" sz="2000" dirty="0"/>
              <a:t>to consider a variety of circumstances incl. use of false documents, not cooperation etc.  </a:t>
            </a:r>
          </a:p>
          <a:p>
            <a:pPr marL="268288" lvl="1"/>
            <a:r>
              <a:rPr lang="en-US" sz="2000" dirty="0"/>
              <a:t>Vulnerability </a:t>
            </a:r>
          </a:p>
          <a:p>
            <a:pPr marL="725488" lvl="2"/>
            <a:r>
              <a:rPr lang="en-US" sz="2000" dirty="0"/>
              <a:t>to assets special needs</a:t>
            </a:r>
          </a:p>
          <a:p>
            <a:pPr marL="268288" lvl="1"/>
            <a:r>
              <a:rPr lang="en-US" sz="2000" dirty="0"/>
              <a:t>Suitability of the alternatives to the needs of the individual case</a:t>
            </a:r>
          </a:p>
          <a:p>
            <a:pPr marL="268288" lvl="1"/>
            <a:r>
              <a:rPr lang="en-US" sz="2000" dirty="0"/>
              <a:t>Assess the least coercive measures (linked to the principle of proportionality)</a:t>
            </a:r>
          </a:p>
          <a:p>
            <a:pPr marL="268288" lvl="1"/>
            <a:r>
              <a:rPr lang="en-US" sz="2000" dirty="0"/>
              <a:t>Nationality or country of origin</a:t>
            </a:r>
          </a:p>
          <a:p>
            <a:pPr marL="725488" lvl="2"/>
            <a:r>
              <a:rPr lang="en-US" sz="2000" dirty="0"/>
              <a:t>Especially in return decisions in order to assess safety of return</a:t>
            </a:r>
          </a:p>
          <a:p>
            <a:pPr marL="268288" lvl="1"/>
            <a:r>
              <a:rPr lang="en-US" sz="2000" dirty="0"/>
              <a:t>Cost-effectiveness</a:t>
            </a:r>
          </a:p>
        </p:txBody>
      </p:sp>
    </p:spTree>
    <p:extLst>
      <p:ext uri="{BB962C8B-B14F-4D97-AF65-F5344CB8AC3E}">
        <p14:creationId xmlns:p14="http://schemas.microsoft.com/office/powerpoint/2010/main" val="4248542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D64F8-540A-445A-A090-03393C02B8F7}"/>
              </a:ext>
            </a:extLst>
          </p:cNvPr>
          <p:cNvSpPr>
            <a:spLocks noGrp="1"/>
          </p:cNvSpPr>
          <p:nvPr>
            <p:ph type="title"/>
          </p:nvPr>
        </p:nvSpPr>
        <p:spPr>
          <a:xfrm>
            <a:off x="323528" y="3429000"/>
            <a:ext cx="7886700" cy="2852737"/>
          </a:xfrm>
        </p:spPr>
        <p:txBody>
          <a:bodyPr/>
          <a:lstStyle/>
          <a:p>
            <a:r>
              <a:rPr lang="en-US" sz="4000" dirty="0" err="1"/>
              <a:t>Inpacts</a:t>
            </a:r>
            <a:r>
              <a:rPr lang="en-US" sz="4000" dirty="0"/>
              <a:t> on the effectiveness of return and international protection procedures</a:t>
            </a:r>
            <a:endParaRPr lang="en-GB" sz="4000" dirty="0"/>
          </a:p>
        </p:txBody>
      </p:sp>
    </p:spTree>
    <p:extLst>
      <p:ext uri="{BB962C8B-B14F-4D97-AF65-F5344CB8AC3E}">
        <p14:creationId xmlns:p14="http://schemas.microsoft.com/office/powerpoint/2010/main" val="2005221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Effectiveness criteria</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628650" y="2564904"/>
            <a:ext cx="7560840" cy="3672408"/>
          </a:xfrm>
        </p:spPr>
        <p:txBody>
          <a:bodyPr>
            <a:normAutofit/>
          </a:bodyPr>
          <a:lstStyle/>
          <a:p>
            <a:pPr marL="268288" lvl="1"/>
            <a:r>
              <a:rPr lang="en-US" sz="2400" dirty="0"/>
              <a:t>Ensure compliance with migration procedures</a:t>
            </a:r>
          </a:p>
          <a:p>
            <a:pPr marL="268288" lvl="1"/>
            <a:endParaRPr lang="en-US" sz="2400" dirty="0"/>
          </a:p>
          <a:p>
            <a:pPr marL="268288" lvl="1"/>
            <a:r>
              <a:rPr lang="en-US" sz="2400" dirty="0"/>
              <a:t>Uphold fundamental rights</a:t>
            </a:r>
          </a:p>
          <a:p>
            <a:pPr marL="268288" lvl="1"/>
            <a:endParaRPr lang="en-US" sz="2400" dirty="0"/>
          </a:p>
          <a:p>
            <a:pPr marL="268288" lvl="1"/>
            <a:r>
              <a:rPr lang="en-US" sz="2400" dirty="0"/>
              <a:t>Improve the cost-effectiveness of migration management</a:t>
            </a:r>
          </a:p>
        </p:txBody>
      </p:sp>
    </p:spTree>
    <p:extLst>
      <p:ext uri="{BB962C8B-B14F-4D97-AF65-F5344CB8AC3E}">
        <p14:creationId xmlns:p14="http://schemas.microsoft.com/office/powerpoint/2010/main" val="17257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US" sz="2800" dirty="0"/>
              <a:t>Ensure compliance with migration procedures</a:t>
            </a:r>
            <a:endParaRPr lang="en-GB" dirty="0"/>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467544" y="2204864"/>
            <a:ext cx="8352928" cy="3672408"/>
          </a:xfrm>
        </p:spPr>
        <p:txBody>
          <a:bodyPr>
            <a:normAutofit/>
          </a:bodyPr>
          <a:lstStyle/>
          <a:p>
            <a:pPr marL="39688" lvl="1" indent="0">
              <a:buNone/>
            </a:pPr>
            <a:r>
              <a:rPr lang="en-US" sz="2400" dirty="0"/>
              <a:t>Collect flow data about cases in detention and in alternatives to compare different results in terms of:</a:t>
            </a:r>
          </a:p>
          <a:p>
            <a:pPr marL="268288" lvl="1"/>
            <a:r>
              <a:rPr lang="en-US" sz="2400" dirty="0"/>
              <a:t>Reduce absconding</a:t>
            </a:r>
          </a:p>
          <a:p>
            <a:pPr marL="268288" lvl="1"/>
            <a:r>
              <a:rPr lang="en-US" sz="2400" dirty="0"/>
              <a:t>Facilitate prompt and fair case resolution</a:t>
            </a:r>
          </a:p>
          <a:p>
            <a:pPr marL="268288" lvl="1"/>
            <a:r>
              <a:rPr lang="en-US" sz="2400" dirty="0"/>
              <a:t>Encourage voluntary and facilitate forced returns</a:t>
            </a:r>
          </a:p>
          <a:p>
            <a:pPr marL="39688" lvl="1" indent="0">
              <a:buNone/>
            </a:pPr>
            <a:endParaRPr lang="en-US" sz="2400" dirty="0"/>
          </a:p>
          <a:p>
            <a:pPr marL="39688" lvl="1" indent="0">
              <a:buNone/>
            </a:pPr>
            <a:r>
              <a:rPr lang="en-US" sz="2400" dirty="0"/>
              <a:t>Challenges: </a:t>
            </a:r>
          </a:p>
          <a:p>
            <a:pPr marL="382588" lvl="1" indent="-342900"/>
            <a:r>
              <a:rPr lang="en-US" sz="2400" dirty="0"/>
              <a:t>Limited data available</a:t>
            </a:r>
          </a:p>
          <a:p>
            <a:pPr marL="382588" lvl="1" indent="-342900"/>
            <a:r>
              <a:rPr lang="en-US" sz="2400" dirty="0"/>
              <a:t>Difficulties to establish direct causation</a:t>
            </a:r>
          </a:p>
          <a:p>
            <a:pPr marL="39688" lvl="1" indent="0">
              <a:buNone/>
            </a:pPr>
            <a:endParaRPr lang="en-US" sz="2400" dirty="0"/>
          </a:p>
        </p:txBody>
      </p:sp>
    </p:spTree>
    <p:extLst>
      <p:ext uri="{BB962C8B-B14F-4D97-AF65-F5344CB8AC3E}">
        <p14:creationId xmlns:p14="http://schemas.microsoft.com/office/powerpoint/2010/main" val="3972527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US" sz="2800" dirty="0"/>
              <a:t>Uphold fundamental rights</a:t>
            </a:r>
            <a:br>
              <a:rPr lang="en-US" sz="2800" dirty="0"/>
            </a:br>
            <a:endParaRPr lang="en-GB" dirty="0"/>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79512" y="1979607"/>
            <a:ext cx="8964488" cy="4689753"/>
          </a:xfrm>
        </p:spPr>
        <p:txBody>
          <a:bodyPr>
            <a:normAutofit/>
          </a:bodyPr>
          <a:lstStyle/>
          <a:p>
            <a:pPr marL="382588" lvl="1" indent="-342900"/>
            <a:r>
              <a:rPr lang="en-US" sz="2400" dirty="0"/>
              <a:t>Assess the different safeguards available in detention and ATD</a:t>
            </a:r>
          </a:p>
          <a:p>
            <a:pPr marL="382588" lvl="1" indent="-342900"/>
            <a:r>
              <a:rPr lang="en-US" sz="2400" dirty="0"/>
              <a:t>Considered: Legal aid, right to be heard, right to healthcare:</a:t>
            </a:r>
          </a:p>
          <a:p>
            <a:pPr marL="725488" lvl="2"/>
            <a:r>
              <a:rPr lang="en-US" sz="2200" dirty="0"/>
              <a:t>Similar level of safeguards provided by law and offered by national authorities</a:t>
            </a:r>
          </a:p>
          <a:p>
            <a:pPr marL="725488" lvl="2"/>
            <a:r>
              <a:rPr lang="en-US" sz="2200" dirty="0"/>
              <a:t>Some services are provided by national authorities only in detention e.g. legal assistance or social and psychological counselling</a:t>
            </a:r>
          </a:p>
          <a:p>
            <a:pPr marL="725488" lvl="2"/>
            <a:r>
              <a:rPr lang="en-US" sz="2200" dirty="0"/>
              <a:t>Lack of official evaluations</a:t>
            </a:r>
          </a:p>
          <a:p>
            <a:pPr marL="725488" lvl="2"/>
            <a:r>
              <a:rPr lang="en-US" sz="2200" dirty="0"/>
              <a:t>Several reports indicating shortcomings in effectively protecting rights in detention and on the impact of wellbeing. </a:t>
            </a:r>
          </a:p>
        </p:txBody>
      </p:sp>
    </p:spTree>
    <p:extLst>
      <p:ext uri="{BB962C8B-B14F-4D97-AF65-F5344CB8AC3E}">
        <p14:creationId xmlns:p14="http://schemas.microsoft.com/office/powerpoint/2010/main" val="1095072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a:xfrm>
            <a:off x="628650" y="1650826"/>
            <a:ext cx="7886700" cy="554038"/>
          </a:xfrm>
        </p:spPr>
        <p:txBody>
          <a:bodyPr/>
          <a:lstStyle/>
          <a:p>
            <a:r>
              <a:rPr lang="en-US" dirty="0"/>
              <a:t>Improve the cost-effectiveness of migration management</a:t>
            </a:r>
            <a:br>
              <a:rPr lang="en-US" dirty="0"/>
            </a:br>
            <a:endParaRPr lang="en-GB" dirty="0"/>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395536" y="2420888"/>
            <a:ext cx="8352928" cy="3672408"/>
          </a:xfrm>
        </p:spPr>
        <p:txBody>
          <a:bodyPr>
            <a:normAutofit/>
          </a:bodyPr>
          <a:lstStyle/>
          <a:p>
            <a:pPr marL="268288" lvl="1"/>
            <a:r>
              <a:rPr lang="en-US" sz="2400" dirty="0"/>
              <a:t>Overall lack of official or independent evaluations </a:t>
            </a:r>
          </a:p>
          <a:p>
            <a:pPr marL="268288" lvl="1"/>
            <a:endParaRPr lang="en-US" sz="2400" dirty="0"/>
          </a:p>
          <a:p>
            <a:pPr marL="268288" lvl="1"/>
            <a:r>
              <a:rPr lang="en-US" sz="2400" dirty="0"/>
              <a:t>Cautions general finding: </a:t>
            </a:r>
          </a:p>
          <a:p>
            <a:pPr marL="725488" lvl="2"/>
            <a:r>
              <a:rPr lang="en-US" sz="2200" dirty="0"/>
              <a:t>Alternatives tend to fail short in preventing absconding and ensuring compliance with return decisions</a:t>
            </a:r>
          </a:p>
          <a:p>
            <a:pPr marL="725488" lvl="2"/>
            <a:r>
              <a:rPr lang="en-US" sz="2200" dirty="0"/>
              <a:t>Not all alternative are significantly less costly than detention</a:t>
            </a:r>
            <a:endParaRPr lang="en-US" sz="2400" dirty="0"/>
          </a:p>
        </p:txBody>
      </p:sp>
    </p:spTree>
    <p:extLst>
      <p:ext uri="{BB962C8B-B14F-4D97-AF65-F5344CB8AC3E}">
        <p14:creationId xmlns:p14="http://schemas.microsoft.com/office/powerpoint/2010/main" val="2397280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2823-5E93-4584-AAD3-69A699679873}"/>
              </a:ext>
            </a:extLst>
          </p:cNvPr>
          <p:cNvSpPr>
            <a:spLocks noGrp="1"/>
          </p:cNvSpPr>
          <p:nvPr>
            <p:ph type="title"/>
          </p:nvPr>
        </p:nvSpPr>
        <p:spPr/>
        <p:txBody>
          <a:bodyPr/>
          <a:lstStyle/>
          <a:p>
            <a:r>
              <a:rPr lang="en-GB" dirty="0"/>
              <a:t>Thank you</a:t>
            </a:r>
          </a:p>
        </p:txBody>
      </p:sp>
      <p:sp>
        <p:nvSpPr>
          <p:cNvPr id="3" name="Text Placeholder 2">
            <a:extLst>
              <a:ext uri="{FF2B5EF4-FFF2-40B4-BE49-F238E27FC236}">
                <a16:creationId xmlns:a16="http://schemas.microsoft.com/office/drawing/2014/main" id="{CCCCC316-6A75-4ED6-8F11-ED8C5384EC9B}"/>
              </a:ext>
            </a:extLst>
          </p:cNvPr>
          <p:cNvSpPr>
            <a:spLocks noGrp="1"/>
          </p:cNvSpPr>
          <p:nvPr>
            <p:ph type="body" sz="quarter" idx="13"/>
          </p:nvPr>
        </p:nvSpPr>
        <p:spPr>
          <a:xfrm>
            <a:off x="4563616" y="2974941"/>
            <a:ext cx="3943350" cy="428163"/>
          </a:xfrm>
        </p:spPr>
        <p:txBody>
          <a:bodyPr>
            <a:normAutofit/>
          </a:bodyPr>
          <a:lstStyle/>
          <a:p>
            <a:r>
              <a:rPr lang="en-GB" sz="2000" b="1" dirty="0"/>
              <a:t>Contact us </a:t>
            </a:r>
            <a:r>
              <a:rPr lang="en-GB" dirty="0"/>
              <a:t>at : emn@icf.com</a:t>
            </a:r>
          </a:p>
        </p:txBody>
      </p:sp>
    </p:spTree>
    <p:extLst>
      <p:ext uri="{BB962C8B-B14F-4D97-AF65-F5344CB8AC3E}">
        <p14:creationId xmlns:p14="http://schemas.microsoft.com/office/powerpoint/2010/main" val="1953620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BEEA-48E8-411B-87BD-E9C88C8F1346}"/>
              </a:ext>
            </a:extLst>
          </p:cNvPr>
          <p:cNvSpPr>
            <a:spLocks noGrp="1"/>
          </p:cNvSpPr>
          <p:nvPr>
            <p:ph type="title"/>
          </p:nvPr>
        </p:nvSpPr>
        <p:spPr>
          <a:xfrm>
            <a:off x="623888" y="1709738"/>
            <a:ext cx="8124576" cy="4095526"/>
          </a:xfrm>
        </p:spPr>
        <p:txBody>
          <a:bodyPr/>
          <a:lstStyle/>
          <a:p>
            <a:r>
              <a:rPr lang="en-US" dirty="0"/>
              <a:t>Rationale and aims</a:t>
            </a:r>
          </a:p>
        </p:txBody>
      </p:sp>
    </p:spTree>
    <p:extLst>
      <p:ext uri="{BB962C8B-B14F-4D97-AF65-F5344CB8AC3E}">
        <p14:creationId xmlns:p14="http://schemas.microsoft.com/office/powerpoint/2010/main" val="302229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a:xfrm>
            <a:off x="539552" y="1124744"/>
            <a:ext cx="7886700" cy="554038"/>
          </a:xfrm>
        </p:spPr>
        <p:txBody>
          <a:bodyPr/>
          <a:lstStyle/>
          <a:p>
            <a:r>
              <a:rPr lang="en-GB" dirty="0"/>
              <a:t>Rationale</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07504" y="1844825"/>
            <a:ext cx="8136904" cy="4320480"/>
          </a:xfrm>
        </p:spPr>
        <p:txBody>
          <a:bodyPr>
            <a:normAutofit/>
          </a:bodyPr>
          <a:lstStyle/>
          <a:p>
            <a:pPr marL="133350" lvl="2" indent="0">
              <a:lnSpc>
                <a:spcPct val="100000"/>
              </a:lnSpc>
              <a:buNone/>
            </a:pPr>
            <a:r>
              <a:rPr lang="en-GB" sz="2200" b="1" dirty="0">
                <a:latin typeface="+mn-lt"/>
              </a:rPr>
              <a:t>Definitions in the context of migration (from EMN glossary)</a:t>
            </a:r>
          </a:p>
          <a:p>
            <a:pPr marL="361950" lvl="2">
              <a:lnSpc>
                <a:spcPct val="100000"/>
              </a:lnSpc>
            </a:pPr>
            <a:r>
              <a:rPr lang="en-GB" sz="2200" dirty="0">
                <a:latin typeface="+mn-lt"/>
              </a:rPr>
              <a:t>Detention: </a:t>
            </a:r>
            <a:r>
              <a:rPr lang="en-GB" sz="2200" dirty="0">
                <a:effectLst/>
                <a:latin typeface="+mn-lt"/>
                <a:ea typeface="EC Square Sans Pro Light" panose="020B0506000000020004" pitchFamily="34" charset="0"/>
                <a:cs typeface="EC Square Sans Pro Light" panose="020B0506000000020004" pitchFamily="34" charset="0"/>
              </a:rPr>
              <a:t>non-punitive administrative measure ordered by an administrative or judicial authority in order to restrict the liberty of a person through confinement so that another procedure may be implemented</a:t>
            </a:r>
          </a:p>
          <a:p>
            <a:pPr marL="361950" lvl="2">
              <a:lnSpc>
                <a:spcPct val="100000"/>
              </a:lnSpc>
            </a:pPr>
            <a:r>
              <a:rPr lang="en-GB" sz="2200" dirty="0">
                <a:latin typeface="+mn-lt"/>
              </a:rPr>
              <a:t>Alternatives to detention: </a:t>
            </a:r>
            <a:r>
              <a:rPr lang="en-GB" sz="2200" dirty="0">
                <a:effectLst/>
                <a:latin typeface="+mn-lt"/>
                <a:ea typeface="EC Square Sans Pro Light" panose="020B0506000000020004" pitchFamily="34" charset="0"/>
                <a:cs typeface="EC Square Sans Pro Light" panose="020B0506000000020004" pitchFamily="34" charset="0"/>
              </a:rPr>
              <a:t>non-custodial measures used to monitor and/or limit the movement of third-country nationals</a:t>
            </a:r>
            <a:r>
              <a:rPr lang="en-GB" sz="2200" dirty="0">
                <a:latin typeface="+mn-lt"/>
                <a:ea typeface="EC Square Sans Pro Light" panose="020B0506000000020004" pitchFamily="34" charset="0"/>
                <a:cs typeface="EC Square Sans Pro Light" panose="020B0506000000020004" pitchFamily="34" charset="0"/>
              </a:rPr>
              <a:t> applied when grounds for (migration) detention exist. </a:t>
            </a:r>
          </a:p>
          <a:p>
            <a:pPr marL="361950" lvl="2"/>
            <a:endParaRPr lang="en-GB" sz="1800" dirty="0">
              <a:latin typeface="+mn-lt"/>
            </a:endParaRPr>
          </a:p>
        </p:txBody>
      </p:sp>
    </p:spTree>
    <p:extLst>
      <p:ext uri="{BB962C8B-B14F-4D97-AF65-F5344CB8AC3E}">
        <p14:creationId xmlns:p14="http://schemas.microsoft.com/office/powerpoint/2010/main" val="436588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a:xfrm>
            <a:off x="539552" y="1124744"/>
            <a:ext cx="7886700" cy="554038"/>
          </a:xfrm>
        </p:spPr>
        <p:txBody>
          <a:bodyPr/>
          <a:lstStyle/>
          <a:p>
            <a:r>
              <a:rPr lang="en-GB" dirty="0"/>
              <a:t>Rationale</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07504" y="1844825"/>
            <a:ext cx="9036496" cy="4320480"/>
          </a:xfrm>
        </p:spPr>
        <p:txBody>
          <a:bodyPr>
            <a:normAutofit/>
          </a:bodyPr>
          <a:lstStyle/>
          <a:p>
            <a:pPr marL="133350" lvl="2" indent="0">
              <a:buNone/>
            </a:pPr>
            <a:r>
              <a:rPr lang="en-GB" sz="2000" b="1" dirty="0">
                <a:latin typeface="+mn-lt"/>
              </a:rPr>
              <a:t>Standards and principles</a:t>
            </a:r>
          </a:p>
          <a:p>
            <a:pPr marL="419100" lvl="2" indent="-285750"/>
            <a:r>
              <a:rPr lang="en-GB" sz="2000" dirty="0">
                <a:latin typeface="+mn-lt"/>
              </a:rPr>
              <a:t>Right to liberty and security (protection from arbitrary arrest or detention)</a:t>
            </a:r>
          </a:p>
          <a:p>
            <a:pPr marL="419100" lvl="2" indent="-285750"/>
            <a:r>
              <a:rPr lang="en-GB" sz="2000" dirty="0">
                <a:latin typeface="+mn-lt"/>
              </a:rPr>
              <a:t>Legality, necessity and proportionality</a:t>
            </a:r>
          </a:p>
          <a:p>
            <a:pPr marL="419100" lvl="2" indent="-285750"/>
            <a:r>
              <a:rPr lang="en-GB" sz="2000" dirty="0">
                <a:latin typeface="+mn-lt"/>
              </a:rPr>
              <a:t>ECtHR: detention is lawful only if less coercive measures cannot be applied (</a:t>
            </a:r>
            <a:r>
              <a:rPr lang="en-GB" sz="1800" i="1" dirty="0">
                <a:effectLst/>
                <a:latin typeface="Verdana" panose="020B0604030504040204" pitchFamily="34" charset="0"/>
                <a:ea typeface="Verdana" panose="020B0604030504040204" pitchFamily="34" charset="0"/>
                <a:cs typeface="Times New Roman" panose="02020603050405020304" pitchFamily="18" charset="0"/>
              </a:rPr>
              <a:t>A.B. and Others v. France</a:t>
            </a:r>
            <a:r>
              <a:rPr lang="en-GB" sz="1800" dirty="0">
                <a:effectLst/>
                <a:latin typeface="Verdana" panose="020B0604030504040204" pitchFamily="34" charset="0"/>
                <a:ea typeface="Verdana" panose="020B0604030504040204" pitchFamily="34" charset="0"/>
                <a:cs typeface="Times New Roman" panose="02020603050405020304" pitchFamily="18" charset="0"/>
              </a:rPr>
              <a:t>)</a:t>
            </a:r>
            <a:endParaRPr lang="en-GB" sz="2000" dirty="0">
              <a:latin typeface="+mn-lt"/>
            </a:endParaRPr>
          </a:p>
          <a:p>
            <a:pPr marL="133350" lvl="2" indent="0">
              <a:buNone/>
            </a:pPr>
            <a:endParaRPr lang="en-GB" sz="2000" b="1" dirty="0">
              <a:latin typeface="+mn-lt"/>
            </a:endParaRPr>
          </a:p>
          <a:p>
            <a:pPr marL="133350" lvl="2" indent="0">
              <a:buNone/>
            </a:pPr>
            <a:r>
              <a:rPr lang="en-GB" sz="2000" b="1" dirty="0">
                <a:latin typeface="+mn-lt"/>
              </a:rPr>
              <a:t>Implementation of alternatives</a:t>
            </a:r>
            <a:r>
              <a:rPr lang="en-GB" sz="2000" dirty="0">
                <a:latin typeface="+mn-lt"/>
              </a:rPr>
              <a:t>:</a:t>
            </a:r>
          </a:p>
          <a:p>
            <a:pPr marL="361950" lvl="2"/>
            <a:r>
              <a:rPr lang="en-GB" sz="2000" b="1" dirty="0">
                <a:latin typeface="+mn-lt"/>
              </a:rPr>
              <a:t>EMN –</a:t>
            </a:r>
            <a:r>
              <a:rPr lang="en-GB" sz="2000" b="1" dirty="0" err="1">
                <a:latin typeface="+mn-lt"/>
              </a:rPr>
              <a:t>CoE</a:t>
            </a:r>
            <a:r>
              <a:rPr lang="en-GB" sz="2000" b="1" dirty="0">
                <a:latin typeface="+mn-lt"/>
              </a:rPr>
              <a:t> conference </a:t>
            </a:r>
            <a:r>
              <a:rPr lang="en-GB" sz="2000" dirty="0">
                <a:latin typeface="+mn-lt"/>
              </a:rPr>
              <a:t>Need for more information about availability and use of alternatives as well as more empirical evidence of effectiveness  of ATD and practical and pragmatic know-how of their implementation</a:t>
            </a:r>
          </a:p>
        </p:txBody>
      </p:sp>
    </p:spTree>
    <p:extLst>
      <p:ext uri="{BB962C8B-B14F-4D97-AF65-F5344CB8AC3E}">
        <p14:creationId xmlns:p14="http://schemas.microsoft.com/office/powerpoint/2010/main" val="1946413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E82EC-3FF0-44C8-8693-439BEA2826ED}"/>
              </a:ext>
            </a:extLst>
          </p:cNvPr>
          <p:cNvSpPr>
            <a:spLocks noGrp="1"/>
          </p:cNvSpPr>
          <p:nvPr>
            <p:ph type="title"/>
          </p:nvPr>
        </p:nvSpPr>
        <p:spPr/>
        <p:txBody>
          <a:bodyPr/>
          <a:lstStyle/>
          <a:p>
            <a:r>
              <a:rPr lang="en-GB" dirty="0"/>
              <a:t>Study aims</a:t>
            </a:r>
          </a:p>
        </p:txBody>
      </p:sp>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107504" y="2144903"/>
            <a:ext cx="9036496" cy="4020401"/>
          </a:xfrm>
        </p:spPr>
        <p:txBody>
          <a:bodyPr>
            <a:normAutofit/>
          </a:bodyPr>
          <a:lstStyle/>
          <a:p>
            <a:pPr marL="39688" lvl="1" indent="0">
              <a:buNone/>
            </a:pPr>
            <a:r>
              <a:rPr lang="en-GB" sz="2200" dirty="0"/>
              <a:t>Comparative overview of:</a:t>
            </a:r>
          </a:p>
          <a:p>
            <a:pPr marL="268288" lvl="1"/>
            <a:r>
              <a:rPr lang="en-GB" sz="2200" dirty="0"/>
              <a:t>Availability and use of alternatives to detention </a:t>
            </a:r>
          </a:p>
          <a:p>
            <a:pPr marL="268288" lvl="1"/>
            <a:r>
              <a:rPr lang="en-GB" sz="2200" dirty="0"/>
              <a:t>Procedure and criteria used to assess whether to place a third country national in detention or alternatives</a:t>
            </a:r>
          </a:p>
          <a:p>
            <a:pPr marL="268288" lvl="1"/>
            <a:r>
              <a:rPr lang="en-GB" sz="2200" dirty="0"/>
              <a:t>Availability of information about the impact of the use of detention  and alternatives on effectiveness of migration procedures:</a:t>
            </a:r>
          </a:p>
          <a:p>
            <a:pPr marL="725488" lvl="2"/>
            <a:r>
              <a:rPr lang="en-GB" sz="2200" dirty="0"/>
              <a:t>Compliance with migration procedures</a:t>
            </a:r>
          </a:p>
          <a:p>
            <a:pPr marL="725488" lvl="2"/>
            <a:r>
              <a:rPr lang="en-GB" sz="2200" dirty="0"/>
              <a:t>Uphold fundamental rights</a:t>
            </a:r>
          </a:p>
          <a:p>
            <a:pPr marL="725488" lvl="2"/>
            <a:r>
              <a:rPr lang="en-GB" sz="2200" dirty="0"/>
              <a:t>Improve cost-effectiveness of migration management</a:t>
            </a:r>
          </a:p>
          <a:p>
            <a:pPr marL="725488" lvl="2"/>
            <a:endParaRPr lang="en-GB" dirty="0"/>
          </a:p>
        </p:txBody>
      </p:sp>
    </p:spTree>
    <p:extLst>
      <p:ext uri="{BB962C8B-B14F-4D97-AF65-F5344CB8AC3E}">
        <p14:creationId xmlns:p14="http://schemas.microsoft.com/office/powerpoint/2010/main" val="332714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9BEEA-48E8-411B-87BD-E9C88C8F1346}"/>
              </a:ext>
            </a:extLst>
          </p:cNvPr>
          <p:cNvSpPr>
            <a:spLocks noGrp="1"/>
          </p:cNvSpPr>
          <p:nvPr>
            <p:ph type="title"/>
          </p:nvPr>
        </p:nvSpPr>
        <p:spPr>
          <a:xfrm>
            <a:off x="623888" y="1709738"/>
            <a:ext cx="8124576" cy="4095526"/>
          </a:xfrm>
        </p:spPr>
        <p:txBody>
          <a:bodyPr/>
          <a:lstStyle/>
          <a:p>
            <a:r>
              <a:rPr lang="en-US" dirty="0"/>
              <a:t>Overview of EU </a:t>
            </a:r>
            <a:r>
              <a:rPr lang="en-US" i="1" dirty="0"/>
              <a:t>acquis</a:t>
            </a:r>
          </a:p>
        </p:txBody>
      </p:sp>
    </p:spTree>
    <p:extLst>
      <p:ext uri="{BB962C8B-B14F-4D97-AF65-F5344CB8AC3E}">
        <p14:creationId xmlns:p14="http://schemas.microsoft.com/office/powerpoint/2010/main" val="2851596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251520" y="1979607"/>
            <a:ext cx="8892480" cy="4329713"/>
          </a:xfrm>
        </p:spPr>
        <p:txBody>
          <a:bodyPr>
            <a:normAutofit fontScale="70000" lnSpcReduction="20000"/>
          </a:bodyPr>
          <a:lstStyle/>
          <a:p>
            <a:pPr marL="39688" lvl="1" indent="0">
              <a:lnSpc>
                <a:spcPct val="100000"/>
              </a:lnSpc>
              <a:buNone/>
            </a:pPr>
            <a:r>
              <a:rPr lang="en-GB" sz="2100" b="1" dirty="0">
                <a:latin typeface="+mn-lt"/>
              </a:rPr>
              <a:t>Grounds for detention - Art. 8(3) Reception Conditions Directive</a:t>
            </a: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To determine the identity or nationality of the person;</a:t>
            </a:r>
            <a:endParaRPr lang="en-GB" sz="2100" dirty="0">
              <a:effectLst/>
              <a:latin typeface="+mn-lt"/>
              <a:ea typeface="Times New Roman" panose="02020603050405020304" pitchFamily="18" charset="0"/>
              <a:cs typeface="Times New Roman" panose="02020603050405020304" pitchFamily="18" charset="0"/>
            </a:endParaRP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To determine the elements of the asylum application that could not be obtained in the absence of detention (in particular, if there is a risk of absconding);</a:t>
            </a:r>
            <a:endParaRPr lang="en-GB" sz="2100" dirty="0">
              <a:effectLst/>
              <a:latin typeface="+mn-lt"/>
              <a:ea typeface="Times New Roman" panose="02020603050405020304" pitchFamily="18" charset="0"/>
              <a:cs typeface="Times New Roman" panose="02020603050405020304" pitchFamily="18" charset="0"/>
            </a:endParaRP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To decide, in the context of a procedure, on the asylum applicant's right to enter the territory;</a:t>
            </a:r>
            <a:endParaRPr lang="en-GB" sz="2100" dirty="0">
              <a:effectLst/>
              <a:latin typeface="+mn-lt"/>
              <a:ea typeface="Times New Roman" panose="02020603050405020304" pitchFamily="18" charset="0"/>
              <a:cs typeface="Times New Roman" panose="02020603050405020304" pitchFamily="18" charset="0"/>
            </a:endParaRP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In the framework of a return procedure when the Member State concerned can substantiate on the basis of objective criteria that there are reasonable grounds to believe that the person tries to delay or frustrate it by introducing an asylum application;</a:t>
            </a:r>
            <a:endParaRPr lang="en-GB" sz="2100" dirty="0">
              <a:effectLst/>
              <a:latin typeface="+mn-lt"/>
              <a:ea typeface="Times New Roman" panose="02020603050405020304" pitchFamily="18" charset="0"/>
              <a:cs typeface="Times New Roman" panose="02020603050405020304" pitchFamily="18" charset="0"/>
            </a:endParaRP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For the protection of national security or public order;</a:t>
            </a:r>
            <a:endParaRPr lang="en-GB" sz="2100" dirty="0">
              <a:effectLst/>
              <a:latin typeface="+mn-lt"/>
              <a:ea typeface="Times New Roman" panose="02020603050405020304" pitchFamily="18" charset="0"/>
              <a:cs typeface="Times New Roman" panose="02020603050405020304" pitchFamily="18" charset="0"/>
            </a:endParaRP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effectLst/>
                <a:latin typeface="+mn-lt"/>
                <a:ea typeface="EC Square Sans Pro Light" panose="020B0506000000020004" pitchFamily="34" charset="0"/>
                <a:cs typeface="EC Square Sans Pro Light" panose="020B0506000000020004" pitchFamily="34" charset="0"/>
              </a:rPr>
              <a:t>In the framework of a procedure for the determination of the Member State responsible for the asylum application.</a:t>
            </a:r>
          </a:p>
          <a:p>
            <a:pPr marL="39688" lvl="1" indent="0">
              <a:lnSpc>
                <a:spcPct val="100000"/>
              </a:lnSpc>
              <a:buNone/>
            </a:pPr>
            <a:r>
              <a:rPr lang="en-GB" sz="2100" b="1" dirty="0">
                <a:latin typeface="+mn-lt"/>
              </a:rPr>
              <a:t>Grounds for detention - Art.  28 Dublin Regulation</a:t>
            </a:r>
          </a:p>
          <a:p>
            <a:pPr marL="342900" lvl="0" indent="-342900" algn="l">
              <a:lnSpc>
                <a:spcPct val="100000"/>
              </a:lnSpc>
              <a:spcAft>
                <a:spcPts val="600"/>
              </a:spcAft>
              <a:buClr>
                <a:srgbClr val="FFC000"/>
              </a:buClr>
              <a:buSzPts val="900"/>
              <a:buFont typeface="Wingdings" panose="05000000000000000000" pitchFamily="2" charset="2"/>
              <a:buChar char="ü"/>
            </a:pPr>
            <a:r>
              <a:rPr lang="en-GB" sz="2100" dirty="0">
                <a:latin typeface="+mn-lt"/>
                <a:ea typeface="EC Square Sans Pro Light" panose="020B0506000000020004" pitchFamily="34" charset="0"/>
                <a:cs typeface="EC Square Sans Pro Light" panose="020B0506000000020004" pitchFamily="34" charset="0"/>
              </a:rPr>
              <a:t>F</a:t>
            </a:r>
            <a:r>
              <a:rPr lang="en-GB" sz="2100" dirty="0">
                <a:effectLst/>
                <a:latin typeface="+mn-lt"/>
                <a:ea typeface="EC Square Sans Pro Light" panose="020B0506000000020004" pitchFamily="34" charset="0"/>
                <a:cs typeface="EC Square Sans Pro Light" panose="020B0506000000020004" pitchFamily="34" charset="0"/>
              </a:rPr>
              <a:t>acilitate the transfer where there is a significant risk of absconding</a:t>
            </a:r>
            <a:endParaRPr lang="en-GB" sz="2100" dirty="0">
              <a:latin typeface="+mn-lt"/>
            </a:endParaRPr>
          </a:p>
          <a:p>
            <a:pPr lvl="0" algn="l">
              <a:lnSpc>
                <a:spcPct val="100000"/>
              </a:lnSpc>
              <a:spcAft>
                <a:spcPts val="600"/>
              </a:spcAft>
              <a:buClr>
                <a:srgbClr val="FFC000"/>
              </a:buClr>
              <a:buSzPts val="900"/>
            </a:pPr>
            <a:endParaRPr lang="en-GB" sz="1800" dirty="0">
              <a:effectLst/>
              <a:latin typeface="+mn-lt"/>
              <a:ea typeface="Times New Roman" panose="02020603050405020304" pitchFamily="18" charset="0"/>
              <a:cs typeface="Times New Roman" panose="02020603050405020304" pitchFamily="18" charset="0"/>
            </a:endParaRPr>
          </a:p>
          <a:p>
            <a:pPr marL="382588" lvl="1" indent="-342900"/>
            <a:endParaRPr lang="en-GB" sz="2200" dirty="0"/>
          </a:p>
          <a:p>
            <a:pPr marL="725488" lvl="2"/>
            <a:endParaRPr lang="en-GB" dirty="0"/>
          </a:p>
        </p:txBody>
      </p:sp>
      <p:sp>
        <p:nvSpPr>
          <p:cNvPr id="4" name="Title 1">
            <a:extLst>
              <a:ext uri="{FF2B5EF4-FFF2-40B4-BE49-F238E27FC236}">
                <a16:creationId xmlns:a16="http://schemas.microsoft.com/office/drawing/2014/main" id="{531FA7F5-CDBB-422E-9870-41AE14DE3751}"/>
              </a:ext>
            </a:extLst>
          </p:cNvPr>
          <p:cNvSpPr>
            <a:spLocks noGrp="1"/>
          </p:cNvSpPr>
          <p:nvPr>
            <p:ph type="title"/>
          </p:nvPr>
        </p:nvSpPr>
        <p:spPr>
          <a:xfrm>
            <a:off x="270403" y="1423613"/>
            <a:ext cx="7886700" cy="554038"/>
          </a:xfrm>
        </p:spPr>
        <p:txBody>
          <a:bodyPr/>
          <a:lstStyle/>
          <a:p>
            <a:r>
              <a:rPr lang="en-GB" dirty="0"/>
              <a:t>International protection</a:t>
            </a:r>
          </a:p>
        </p:txBody>
      </p:sp>
    </p:spTree>
    <p:extLst>
      <p:ext uri="{BB962C8B-B14F-4D97-AF65-F5344CB8AC3E}">
        <p14:creationId xmlns:p14="http://schemas.microsoft.com/office/powerpoint/2010/main" val="4083697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F8BD91-4EDB-414F-B412-4922EF19F9C7}"/>
              </a:ext>
            </a:extLst>
          </p:cNvPr>
          <p:cNvSpPr>
            <a:spLocks noGrp="1"/>
          </p:cNvSpPr>
          <p:nvPr>
            <p:ph idx="1"/>
          </p:nvPr>
        </p:nvSpPr>
        <p:spPr>
          <a:xfrm>
            <a:off x="251520" y="1979607"/>
            <a:ext cx="8892480" cy="4329713"/>
          </a:xfrm>
        </p:spPr>
        <p:txBody>
          <a:bodyPr>
            <a:normAutofit fontScale="92500" lnSpcReduction="20000"/>
          </a:bodyPr>
          <a:lstStyle/>
          <a:p>
            <a:pPr marL="39688" lvl="1" indent="0">
              <a:lnSpc>
                <a:spcPct val="100000"/>
              </a:lnSpc>
              <a:buNone/>
            </a:pPr>
            <a:endParaRPr lang="en-GB" b="1" dirty="0">
              <a:latin typeface="+mn-lt"/>
            </a:endParaRPr>
          </a:p>
          <a:p>
            <a:pPr marL="39688" lvl="1" indent="0">
              <a:lnSpc>
                <a:spcPct val="100000"/>
              </a:lnSpc>
              <a:buNone/>
            </a:pPr>
            <a:r>
              <a:rPr lang="en-GB" sz="1900" b="1" dirty="0">
                <a:latin typeface="+mn-lt"/>
              </a:rPr>
              <a:t>Guarantees – Art.26 Asylum Procedure Directive</a:t>
            </a:r>
          </a:p>
          <a:p>
            <a:pPr marL="325438" lvl="1" indent="-285750">
              <a:lnSpc>
                <a:spcPct val="100000"/>
              </a:lnSpc>
            </a:pPr>
            <a:r>
              <a:rPr lang="en-GB" sz="1900" dirty="0">
                <a:latin typeface="+mn-lt"/>
              </a:rPr>
              <a:t>Cannot be detained for the sole reason of having lodged and asylum application </a:t>
            </a:r>
          </a:p>
          <a:p>
            <a:pPr marL="39688" lvl="1" indent="0">
              <a:lnSpc>
                <a:spcPct val="100000"/>
              </a:lnSpc>
              <a:buNone/>
            </a:pPr>
            <a:endParaRPr lang="en-GB" sz="1900" b="1" dirty="0">
              <a:latin typeface="+mn-lt"/>
            </a:endParaRPr>
          </a:p>
          <a:p>
            <a:pPr marL="39688" lvl="1" indent="0">
              <a:lnSpc>
                <a:spcPct val="100000"/>
              </a:lnSpc>
              <a:buNone/>
            </a:pPr>
            <a:r>
              <a:rPr lang="en-GB" sz="1900" b="1" dirty="0">
                <a:latin typeface="+mn-lt"/>
              </a:rPr>
              <a:t>Guarantees – Art.8  Reception Conditions Directive</a:t>
            </a:r>
          </a:p>
          <a:p>
            <a:pPr marL="268288" lvl="1"/>
            <a:r>
              <a:rPr lang="en-GB" sz="1900" dirty="0">
                <a:latin typeface="+mn-lt"/>
              </a:rPr>
              <a:t>Detention only if less coercive alternative measures cannot be effectively applied based on a case-by-case evaluation. </a:t>
            </a:r>
          </a:p>
          <a:p>
            <a:pPr marL="39688" lvl="1" indent="0">
              <a:lnSpc>
                <a:spcPct val="100000"/>
              </a:lnSpc>
              <a:buNone/>
            </a:pPr>
            <a:endParaRPr lang="en-GB" sz="1900" b="1" dirty="0">
              <a:latin typeface="+mn-lt"/>
            </a:endParaRPr>
          </a:p>
          <a:p>
            <a:pPr marL="39688" lvl="1" indent="0">
              <a:lnSpc>
                <a:spcPct val="100000"/>
              </a:lnSpc>
              <a:buNone/>
            </a:pPr>
            <a:r>
              <a:rPr lang="en-GB" sz="1900" b="1" dirty="0">
                <a:latin typeface="+mn-lt"/>
              </a:rPr>
              <a:t>Guarantees - Art. 9  Reception Conditions Directive</a:t>
            </a:r>
          </a:p>
          <a:p>
            <a:pPr marL="268288" lvl="1"/>
            <a:r>
              <a:rPr lang="en-GB" sz="1900" dirty="0">
                <a:latin typeface="+mn-lt"/>
              </a:rPr>
              <a:t>Detained for as short as possible as long as grounds for detention exist</a:t>
            </a:r>
          </a:p>
          <a:p>
            <a:pPr marL="268288" lvl="1"/>
            <a:r>
              <a:rPr lang="en-GB" sz="1900" dirty="0">
                <a:latin typeface="+mn-lt"/>
              </a:rPr>
              <a:t>Speedy review of the lawfulness of detention</a:t>
            </a:r>
          </a:p>
          <a:p>
            <a:pPr marL="268288" lvl="1"/>
            <a:r>
              <a:rPr lang="en-GB" sz="1900" dirty="0">
                <a:latin typeface="+mn-lt"/>
              </a:rPr>
              <a:t>Informed in writing of the reasons for detention in a language they understand</a:t>
            </a:r>
          </a:p>
          <a:p>
            <a:pPr marL="268288" lvl="1"/>
            <a:r>
              <a:rPr lang="en-GB" sz="1900" dirty="0">
                <a:latin typeface="+mn-lt"/>
              </a:rPr>
              <a:t>Access to legal representation</a:t>
            </a:r>
          </a:p>
          <a:p>
            <a:pPr marL="268288" lvl="1"/>
            <a:r>
              <a:rPr lang="en-GB" sz="1900" dirty="0">
                <a:latin typeface="+mn-lt"/>
              </a:rPr>
              <a:t>Access to appeal</a:t>
            </a:r>
          </a:p>
        </p:txBody>
      </p:sp>
      <p:sp>
        <p:nvSpPr>
          <p:cNvPr id="4" name="Title 1">
            <a:extLst>
              <a:ext uri="{FF2B5EF4-FFF2-40B4-BE49-F238E27FC236}">
                <a16:creationId xmlns:a16="http://schemas.microsoft.com/office/drawing/2014/main" id="{531FA7F5-CDBB-422E-9870-41AE14DE3751}"/>
              </a:ext>
            </a:extLst>
          </p:cNvPr>
          <p:cNvSpPr>
            <a:spLocks noGrp="1"/>
          </p:cNvSpPr>
          <p:nvPr>
            <p:ph type="title"/>
          </p:nvPr>
        </p:nvSpPr>
        <p:spPr>
          <a:xfrm>
            <a:off x="467544" y="1425569"/>
            <a:ext cx="7886700" cy="554038"/>
          </a:xfrm>
        </p:spPr>
        <p:txBody>
          <a:bodyPr/>
          <a:lstStyle/>
          <a:p>
            <a:r>
              <a:rPr lang="en-GB" dirty="0"/>
              <a:t>International protection</a:t>
            </a:r>
          </a:p>
        </p:txBody>
      </p:sp>
    </p:spTree>
    <p:extLst>
      <p:ext uri="{BB962C8B-B14F-4D97-AF65-F5344CB8AC3E}">
        <p14:creationId xmlns:p14="http://schemas.microsoft.com/office/powerpoint/2010/main" val="2854884709"/>
      </p:ext>
    </p:extLst>
  </p:cSld>
  <p:clrMapOvr>
    <a:masterClrMapping/>
  </p:clrMapOvr>
</p:sld>
</file>

<file path=ppt/theme/theme1.xml><?xml version="1.0" encoding="utf-8"?>
<a:theme xmlns:a="http://schemas.openxmlformats.org/drawingml/2006/main" name="EMN European level template">
  <a:themeElements>
    <a:clrScheme name="EMN european level">
      <a:dk1>
        <a:srgbClr val="071D49"/>
      </a:dk1>
      <a:lt1>
        <a:srgbClr val="FFFFFF"/>
      </a:lt1>
      <a:dk2>
        <a:srgbClr val="37ACDE"/>
      </a:dk2>
      <a:lt2>
        <a:srgbClr val="FFFFFF"/>
      </a:lt2>
      <a:accent1>
        <a:srgbClr val="DF3558"/>
      </a:accent1>
      <a:accent2>
        <a:srgbClr val="37ACDE"/>
      </a:accent2>
      <a:accent3>
        <a:srgbClr val="FDC600"/>
      </a:accent3>
      <a:accent4>
        <a:srgbClr val="AF4E94"/>
      </a:accent4>
      <a:accent5>
        <a:srgbClr val="5DB39B"/>
      </a:accent5>
      <a:accent6>
        <a:srgbClr val="F29527"/>
      </a:accent6>
      <a:hlink>
        <a:srgbClr val="009FE3"/>
      </a:hlink>
      <a:folHlink>
        <a:srgbClr val="954F72"/>
      </a:folHlink>
    </a:clrScheme>
    <a:fontScheme name="EMN European level template">
      <a:majorFont>
        <a:latin typeface="Verdana Bol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EMN_presentation_EC-level_280613</Template>
  <TotalTime>5829</TotalTime>
  <Words>2532</Words>
  <Application>Microsoft Office PowerPoint</Application>
  <PresentationFormat>On-screen Show (4:3)</PresentationFormat>
  <Paragraphs>189</Paragraphs>
  <Slides>27</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EC Square Sans Pro</vt:lpstr>
      <vt:lpstr>Times New Roman</vt:lpstr>
      <vt:lpstr>Verdana</vt:lpstr>
      <vt:lpstr>Verdana Bold</vt:lpstr>
      <vt:lpstr>Verdana Pro Light</vt:lpstr>
      <vt:lpstr>Wingdings</vt:lpstr>
      <vt:lpstr>EMN European level template</vt:lpstr>
      <vt:lpstr>EMN study on Detention and alternatives to detention in international protection and return procedures</vt:lpstr>
      <vt:lpstr>Presentation Overview</vt:lpstr>
      <vt:lpstr>Rationale and aims</vt:lpstr>
      <vt:lpstr>Rationale</vt:lpstr>
      <vt:lpstr>Rationale</vt:lpstr>
      <vt:lpstr>Study aims</vt:lpstr>
      <vt:lpstr>Overview of EU acquis</vt:lpstr>
      <vt:lpstr>International protection</vt:lpstr>
      <vt:lpstr>International protection</vt:lpstr>
      <vt:lpstr>Return procedures</vt:lpstr>
      <vt:lpstr>Return procedures</vt:lpstr>
      <vt:lpstr>Changes in the national legal and policy frameworks on detention and alternatives since 2015</vt:lpstr>
      <vt:lpstr>Main changes to law and policies </vt:lpstr>
      <vt:lpstr>Availability of alternatives to detention</vt:lpstr>
      <vt:lpstr>Most available in law and in practice</vt:lpstr>
      <vt:lpstr>Most available in law and in practice</vt:lpstr>
      <vt:lpstr>Mist available in law but not used in practice</vt:lpstr>
      <vt:lpstr>Other (new) alternatives</vt:lpstr>
      <vt:lpstr>Assessment procedures and criteria </vt:lpstr>
      <vt:lpstr>Grounds for detention</vt:lpstr>
      <vt:lpstr>Criteria used</vt:lpstr>
      <vt:lpstr>Inpacts on the effectiveness of return and international protection procedures</vt:lpstr>
      <vt:lpstr>Effectiveness criteria</vt:lpstr>
      <vt:lpstr>Ensure compliance with migration procedures</vt:lpstr>
      <vt:lpstr>Uphold fundamental rights </vt:lpstr>
      <vt:lpstr>Improve the cost-effectiveness of migration management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Maas</dc:creator>
  <cp:lastModifiedBy>Emily Cunniffe</cp:lastModifiedBy>
  <cp:revision>319</cp:revision>
  <cp:lastPrinted>2014-09-16T13:42:45Z</cp:lastPrinted>
  <dcterms:created xsi:type="dcterms:W3CDTF">2014-02-10T11:24:25Z</dcterms:created>
  <dcterms:modified xsi:type="dcterms:W3CDTF">2021-11-24T12:58:17Z</dcterms:modified>
</cp:coreProperties>
</file>